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0" r:id="rId3"/>
    <p:sldId id="258" r:id="rId4"/>
    <p:sldId id="259" r:id="rId5"/>
    <p:sldId id="276" r:id="rId6"/>
    <p:sldId id="261" r:id="rId7"/>
    <p:sldId id="268" r:id="rId8"/>
    <p:sldId id="265" r:id="rId9"/>
    <p:sldId id="296" r:id="rId10"/>
    <p:sldId id="279" r:id="rId11"/>
    <p:sldId id="269" r:id="rId12"/>
    <p:sldId id="271" r:id="rId13"/>
    <p:sldId id="270" r:id="rId14"/>
    <p:sldId id="277" r:id="rId15"/>
    <p:sldId id="273" r:id="rId16"/>
    <p:sldId id="274" r:id="rId17"/>
    <p:sldId id="278" r:id="rId18"/>
    <p:sldId id="282" r:id="rId19"/>
    <p:sldId id="283" r:id="rId20"/>
    <p:sldId id="281" r:id="rId21"/>
    <p:sldId id="297" r:id="rId22"/>
    <p:sldId id="284" r:id="rId23"/>
    <p:sldId id="280" r:id="rId24"/>
    <p:sldId id="285" r:id="rId25"/>
    <p:sldId id="275" r:id="rId26"/>
    <p:sldId id="286" r:id="rId27"/>
    <p:sldId id="287" r:id="rId28"/>
    <p:sldId id="288" r:id="rId29"/>
    <p:sldId id="290" r:id="rId30"/>
    <p:sldId id="291" r:id="rId31"/>
    <p:sldId id="292" r:id="rId32"/>
    <p:sldId id="289" r:id="rId33"/>
    <p:sldId id="293" r:id="rId34"/>
    <p:sldId id="295" r:id="rId35"/>
    <p:sldId id="294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lton\Desktop\palestra%20alunos%20PG%20IO\grafic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lton\Desktop\palestra%20alunos%20PG%20IO\grafic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lton\Desktop\palestra%20alunos%20PG%20IO\grafic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Plan1!$C$1</c:f>
              <c:strCache>
                <c:ptCount val="1"/>
                <c:pt idx="0">
                  <c:v>PPGOB</c:v>
                </c:pt>
              </c:strCache>
            </c:strRef>
          </c:tx>
          <c:dLbls>
            <c:dLblPos val="ctr"/>
            <c:showPercent val="1"/>
            <c:showLeaderLines val="1"/>
          </c:dLbls>
          <c:cat>
            <c:strRef>
              <c:f>Plan1!$A$2:$A$3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Plan1!$C$2:$C$3</c:f>
              <c:numCache>
                <c:formatCode>General</c:formatCode>
                <c:ptCount val="2"/>
                <c:pt idx="0">
                  <c:v>9</c:v>
                </c:pt>
                <c:pt idx="1">
                  <c:v>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PPGOFQG</c:v>
                </c:pt>
              </c:strCache>
            </c:strRef>
          </c:tx>
          <c:dLbls>
            <c:dLblPos val="ctr"/>
            <c:showPercent val="1"/>
            <c:showLeaderLines val="1"/>
          </c:dLbls>
          <c:cat>
            <c:strRef>
              <c:f>Plan1!$A$2:$A$3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Plan1!$D$1</c:f>
              <c:strCache>
                <c:ptCount val="1"/>
                <c:pt idx="0">
                  <c:v>PPGC</c:v>
                </c:pt>
              </c:strCache>
            </c:strRef>
          </c:tx>
          <c:dLbls>
            <c:dLblPos val="ctr"/>
            <c:showPercent val="1"/>
            <c:showLeaderLines val="1"/>
          </c:dLbls>
          <c:cat>
            <c:strRef>
              <c:f>Plan1!$A$2:$A$3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Plan1!$D$2:$D$3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alunos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29EFB-AF28-4EB8-AA29-68851B548B5E}" type="datetimeFigureOut">
              <a:rPr lang="en-GB" smtClean="0"/>
              <a:pPr/>
              <a:t>12/12/2014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FDF92-8A19-4F4B-AFC3-D0181541C713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alunos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22AF6-359B-4507-B888-1ABF849A2A94}" type="datetimeFigureOut">
              <a:rPr lang="en-GB" smtClean="0"/>
              <a:pPr/>
              <a:t>12/12/2014</a:t>
            </a:fld>
            <a:endParaRPr lang="en-GB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CE54C-ABEF-4B07-921D-D347C62A638B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 smtClean="0"/>
              <a:t>alunos</a:t>
            </a:r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t-BR" smtClean="0"/>
              <a:t>alunos</a:t>
            </a:r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 smtClean="0"/>
              <a:t>alunos</a:t>
            </a: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890DE0-E7E6-43A4-9812-2C72DDD99BD5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E329A5-4C1A-4988-9665-2409B9A3C44A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EDDA8-7CB3-43AF-A57B-8FD03141FCB1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3E061C-7976-40D6-A89A-FFF3E7DA7B58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02B5B3-5B3E-4503-9740-F67EC77ACFCE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E56DD-0268-484C-9D84-8666D7FF43F7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8B11B3-8F99-41BF-9F54-C7AC1A85E625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31B64-7A69-4A02-BB1C-18F938A35DB5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92E9C4-557A-4F4B-B708-2F0E6564BD8F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2D4B6C-3FF7-4841-AA9B-E465813CE932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9F5DF1-D94A-4727-9A67-5D8A1369F348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7B676C-7AAA-41DC-BF42-1D1B0915BBFE}" type="datetime1">
              <a:rPr lang="pt-BR" smtClean="0"/>
              <a:pPr/>
              <a:t>12/12/2014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t-BR" smtClean="0"/>
              <a:t>Os cursos de Pós-Graduação do IO na visão de seus alunos</a:t>
            </a: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829761"/>
          </a:xfrm>
        </p:spPr>
        <p:txBody>
          <a:bodyPr>
            <a:normAutofit/>
          </a:bodyPr>
          <a:lstStyle/>
          <a:p>
            <a:r>
              <a:rPr lang="pt-BR" sz="4000" dirty="0" smtClean="0"/>
              <a:t>Os cursos de Pós-Graduação do IO na visão de seus alunos</a:t>
            </a:r>
            <a:endParaRPr lang="en-GB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3608" y="5805264"/>
            <a:ext cx="7772400" cy="1199704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Oc. Milton </a:t>
            </a:r>
            <a:r>
              <a:rPr lang="en-GB" dirty="0" err="1" smtClean="0">
                <a:solidFill>
                  <a:schemeClr val="bg1"/>
                </a:solidFill>
              </a:rPr>
              <a:t>Araujo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Aluno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mestrado</a:t>
            </a:r>
            <a:r>
              <a:rPr lang="en-GB" dirty="0" smtClean="0">
                <a:solidFill>
                  <a:schemeClr val="bg1"/>
                </a:solidFill>
              </a:rPr>
              <a:t> PPG Oc. </a:t>
            </a:r>
            <a:r>
              <a:rPr lang="en-GB" dirty="0" err="1" smtClean="0">
                <a:solidFill>
                  <a:schemeClr val="bg1"/>
                </a:solidFill>
              </a:rPr>
              <a:t>Biológica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Milton\Desktop\palestra alunos PG IO\i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547" y="179308"/>
            <a:ext cx="1405533" cy="1593508"/>
          </a:xfrm>
          <a:prstGeom prst="rect">
            <a:avLst/>
          </a:prstGeom>
          <a:noFill/>
        </p:spPr>
      </p:pic>
      <p:pic>
        <p:nvPicPr>
          <p:cNvPr id="1027" name="Picture 3" descr="C:\Users\Milton\Desktop\palestra alunos PG IO\logo_ppgc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71203" y="3940197"/>
            <a:ext cx="668749" cy="942470"/>
          </a:xfrm>
          <a:prstGeom prst="rect">
            <a:avLst/>
          </a:prstGeom>
          <a:noFill/>
        </p:spPr>
      </p:pic>
      <p:pic>
        <p:nvPicPr>
          <p:cNvPr id="1028" name="Picture 4" descr="C:\Users\Milton\Desktop\palestra alunos PG IO\ppgob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03004" y="3933056"/>
            <a:ext cx="949116" cy="925584"/>
          </a:xfrm>
          <a:prstGeom prst="rect">
            <a:avLst/>
          </a:prstGeom>
          <a:noFill/>
        </p:spPr>
      </p:pic>
      <p:pic>
        <p:nvPicPr>
          <p:cNvPr id="1029" name="Picture 5" descr="C:\Users\Milton\Desktop\palestra alunos PG IO\ppgofqg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25443" y="4012205"/>
            <a:ext cx="1110853" cy="799010"/>
          </a:xfrm>
          <a:prstGeom prst="rect">
            <a:avLst/>
          </a:prstGeom>
          <a:noFill/>
        </p:spPr>
      </p:pic>
      <p:pic>
        <p:nvPicPr>
          <p:cNvPr id="1030" name="Picture 6" descr="C:\Users\Milton\Desktop\palestra alunos PG IO\aqui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7317" y="4046410"/>
            <a:ext cx="1224523" cy="8298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negativos</a:t>
            </a:r>
            <a:endParaRPr lang="en-GB" b="1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Falta</a:t>
            </a:r>
            <a:r>
              <a:rPr lang="en-GB" dirty="0" smtClean="0"/>
              <a:t> de </a:t>
            </a:r>
            <a:r>
              <a:rPr lang="en-GB" dirty="0" err="1" smtClean="0"/>
              <a:t>técnicos</a:t>
            </a:r>
            <a:endParaRPr lang="en-GB" dirty="0" smtClean="0"/>
          </a:p>
          <a:p>
            <a:pPr lvl="2"/>
            <a:r>
              <a:rPr lang="pt-BR" i="1" dirty="0" smtClean="0"/>
              <a:t>“alunos fazendo trabalhos de técnicos e deixando seus trabalhos em segundo plano”</a:t>
            </a:r>
          </a:p>
          <a:p>
            <a:pPr lvl="2"/>
            <a:endParaRPr lang="pt-BR" i="1" dirty="0" smtClean="0"/>
          </a:p>
          <a:p>
            <a:pPr lvl="1"/>
            <a:r>
              <a:rPr lang="pt-BR" dirty="0" smtClean="0"/>
              <a:t>Site desatualizado (alguns pontos)</a:t>
            </a:r>
            <a:endParaRPr lang="en-GB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PPG </a:t>
            </a:r>
            <a:r>
              <a:rPr lang="en-GB" dirty="0" err="1" smtClean="0"/>
              <a:t>Oceanografia</a:t>
            </a:r>
            <a:r>
              <a:rPr lang="en-GB" dirty="0" smtClean="0"/>
              <a:t> </a:t>
            </a:r>
            <a:r>
              <a:rPr lang="en-GB" dirty="0" err="1" smtClean="0"/>
              <a:t>Biológica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b="1" dirty="0" err="1" smtClean="0"/>
              <a:t>Melhorias</a:t>
            </a:r>
            <a:r>
              <a:rPr lang="en-GB" b="1" dirty="0" smtClean="0"/>
              <a:t>/</a:t>
            </a:r>
            <a:r>
              <a:rPr lang="en-GB" b="1" dirty="0" err="1" smtClean="0"/>
              <a:t>Mudanças</a:t>
            </a:r>
            <a:r>
              <a:rPr lang="en-GB" b="1" dirty="0" smtClean="0"/>
              <a:t>/etc.</a:t>
            </a:r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Reformar</a:t>
            </a:r>
            <a:r>
              <a:rPr lang="en-GB" dirty="0" smtClean="0"/>
              <a:t> </a:t>
            </a:r>
            <a:r>
              <a:rPr lang="en-GB" dirty="0" err="1" smtClean="0"/>
              <a:t>m</a:t>
            </a:r>
            <a:r>
              <a:rPr lang="en-GB" dirty="0" err="1" smtClean="0"/>
              <a:t>odelo</a:t>
            </a:r>
            <a:r>
              <a:rPr lang="en-GB" dirty="0" smtClean="0"/>
              <a:t> </a:t>
            </a:r>
            <a:r>
              <a:rPr lang="en-GB" dirty="0" err="1" smtClean="0"/>
              <a:t>qualificação</a:t>
            </a:r>
            <a:r>
              <a:rPr lang="en-GB" dirty="0" smtClean="0"/>
              <a:t> </a:t>
            </a:r>
            <a:r>
              <a:rPr lang="en-GB" dirty="0" err="1" smtClean="0"/>
              <a:t>doutorado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Entrega</a:t>
            </a:r>
            <a:r>
              <a:rPr lang="en-GB" dirty="0" smtClean="0"/>
              <a:t> </a:t>
            </a:r>
            <a:r>
              <a:rPr lang="en-GB" dirty="0" err="1" smtClean="0"/>
              <a:t>cópias</a:t>
            </a:r>
            <a:r>
              <a:rPr lang="en-GB" dirty="0" smtClean="0"/>
              <a:t> do </a:t>
            </a:r>
            <a:r>
              <a:rPr lang="en-GB" dirty="0" err="1" smtClean="0"/>
              <a:t>projeto</a:t>
            </a:r>
            <a:r>
              <a:rPr lang="en-GB" dirty="0" smtClean="0"/>
              <a:t> </a:t>
            </a:r>
            <a:r>
              <a:rPr lang="en-GB" dirty="0" err="1" smtClean="0"/>
              <a:t>tese</a:t>
            </a:r>
            <a:r>
              <a:rPr lang="en-GB" dirty="0" smtClean="0"/>
              <a:t>/</a:t>
            </a:r>
            <a:r>
              <a:rPr lang="en-GB" dirty="0" err="1" smtClean="0"/>
              <a:t>dissertação</a:t>
            </a:r>
            <a:r>
              <a:rPr lang="en-GB" dirty="0" smtClean="0"/>
              <a:t>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formato</a:t>
            </a:r>
            <a:r>
              <a:rPr lang="en-GB" dirty="0" smtClean="0"/>
              <a:t> digital</a:t>
            </a:r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Gestão</a:t>
            </a:r>
            <a:r>
              <a:rPr lang="en-GB" dirty="0" smtClean="0"/>
              <a:t> de </a:t>
            </a:r>
            <a:r>
              <a:rPr lang="en-GB" dirty="0" err="1" smtClean="0"/>
              <a:t>recursos</a:t>
            </a:r>
            <a:r>
              <a:rPr lang="en-GB" dirty="0" smtClean="0"/>
              <a:t> </a:t>
            </a:r>
            <a:r>
              <a:rPr lang="en-GB" dirty="0" err="1" smtClean="0"/>
              <a:t>mais</a:t>
            </a:r>
            <a:r>
              <a:rPr lang="en-GB" dirty="0" smtClean="0"/>
              <a:t> </a:t>
            </a:r>
            <a:r>
              <a:rPr lang="en-GB" dirty="0" err="1" smtClean="0"/>
              <a:t>transparente</a:t>
            </a:r>
            <a:r>
              <a:rPr lang="en-GB" dirty="0" smtClean="0"/>
              <a:t> </a:t>
            </a:r>
            <a:r>
              <a:rPr lang="en-GB" dirty="0" err="1" smtClean="0"/>
              <a:t>pelos</a:t>
            </a:r>
            <a:r>
              <a:rPr lang="en-GB" dirty="0" smtClean="0"/>
              <a:t> profs.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Retorno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avaliação</a:t>
            </a:r>
            <a:r>
              <a:rPr lang="en-GB" dirty="0" smtClean="0"/>
              <a:t> do </a:t>
            </a:r>
            <a:r>
              <a:rPr lang="en-GB" dirty="0" err="1" smtClean="0"/>
              <a:t>projeto</a:t>
            </a:r>
            <a:r>
              <a:rPr lang="en-GB" dirty="0" smtClean="0"/>
              <a:t> </a:t>
            </a:r>
            <a:r>
              <a:rPr lang="en-GB" dirty="0" err="1" smtClean="0"/>
              <a:t>mais</a:t>
            </a:r>
            <a:r>
              <a:rPr lang="en-GB" dirty="0" smtClean="0"/>
              <a:t> </a:t>
            </a:r>
            <a:r>
              <a:rPr lang="en-GB" dirty="0" err="1" smtClean="0"/>
              <a:t>rápida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PPG </a:t>
            </a:r>
            <a:r>
              <a:rPr lang="en-GB" dirty="0" err="1" smtClean="0"/>
              <a:t>Oceanografia</a:t>
            </a:r>
            <a:r>
              <a:rPr lang="en-GB" dirty="0" smtClean="0"/>
              <a:t> </a:t>
            </a:r>
            <a:r>
              <a:rPr lang="en-GB" dirty="0" err="1" smtClean="0"/>
              <a:t>Biológica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r>
              <a:rPr lang="en-GB" b="1" dirty="0" err="1" smtClean="0"/>
              <a:t>Melhorias</a:t>
            </a:r>
            <a:r>
              <a:rPr lang="en-GB" b="1" dirty="0" smtClean="0"/>
              <a:t>/</a:t>
            </a:r>
            <a:r>
              <a:rPr lang="en-GB" b="1" dirty="0" err="1" smtClean="0"/>
              <a:t>Mudanças</a:t>
            </a:r>
            <a:r>
              <a:rPr lang="en-GB" b="1" dirty="0" smtClean="0"/>
              <a:t>/etc.</a:t>
            </a:r>
          </a:p>
          <a:p>
            <a:pPr lvl="1"/>
            <a:endParaRPr lang="en-GB" dirty="0" smtClean="0"/>
          </a:p>
          <a:p>
            <a:pPr lvl="1"/>
            <a:r>
              <a:rPr lang="pt-BR" i="1" dirty="0" smtClean="0"/>
              <a:t>“maior integração entre os laboratórios, grupos de pesquisa e os programas de pós, com palestras e seminários entre os professores e os alunos”</a:t>
            </a:r>
          </a:p>
          <a:p>
            <a:pPr lvl="1"/>
            <a:endParaRPr lang="pt-BR" i="1" dirty="0" smtClean="0"/>
          </a:p>
          <a:p>
            <a:pPr lvl="1"/>
            <a:r>
              <a:rPr lang="pt-BR" dirty="0" smtClean="0"/>
              <a:t>Alguns alunos que não são oceanógrafos de formação:</a:t>
            </a:r>
            <a:endParaRPr lang="pt-BR" i="1" dirty="0" smtClean="0"/>
          </a:p>
          <a:p>
            <a:pPr lvl="1">
              <a:buNone/>
            </a:pPr>
            <a:r>
              <a:rPr lang="pt-BR" i="1" dirty="0" smtClean="0"/>
              <a:t>	“Dois meses de Fundamentos de oceanografia é pouco para aprender 5 anos de graduação para o caso de quem não é </a:t>
            </a:r>
            <a:r>
              <a:rPr lang="pt-BR" i="1" dirty="0" err="1" smtClean="0"/>
              <a:t>Oceanologo</a:t>
            </a:r>
            <a:r>
              <a:rPr lang="pt-BR" i="1" dirty="0" smtClean="0"/>
              <a:t> de profissão.  Poderia por exemplo ser dividida em I e II e diferentes professores darem a visão e o conhecimento de suas áreas (pessoal da </a:t>
            </a:r>
            <a:r>
              <a:rPr lang="pt-BR" i="1" dirty="0" err="1" smtClean="0"/>
              <a:t>fisica</a:t>
            </a:r>
            <a:r>
              <a:rPr lang="pt-BR" i="1" dirty="0" smtClean="0"/>
              <a:t> , química e </a:t>
            </a:r>
            <a:r>
              <a:rPr lang="pt-BR" i="1" dirty="0" err="1" smtClean="0"/>
              <a:t>geo</a:t>
            </a:r>
            <a:r>
              <a:rPr lang="pt-BR" i="1" dirty="0" smtClean="0"/>
              <a:t> contribuiria). Ficaria mais rico e interessante”</a:t>
            </a:r>
          </a:p>
          <a:p>
            <a:pPr lvl="1"/>
            <a:endParaRPr lang="pt-BR" dirty="0" smtClean="0"/>
          </a:p>
          <a:p>
            <a:pPr lvl="2"/>
            <a:r>
              <a:rPr lang="pt-BR" dirty="0" smtClean="0"/>
              <a:t>Falta de experiência embarcada (disciplina de embarque), principalmente para quem não é oceanógrafo</a:t>
            </a:r>
          </a:p>
          <a:p>
            <a:pPr lvl="2">
              <a:buNone/>
            </a:pPr>
            <a:endParaRPr lang="pt-BR" dirty="0" smtClean="0"/>
          </a:p>
          <a:p>
            <a:pPr lvl="1"/>
            <a:r>
              <a:rPr lang="pt-BR" dirty="0" err="1" smtClean="0"/>
              <a:t>Sugestao</a:t>
            </a:r>
            <a:r>
              <a:rPr lang="pt-BR" dirty="0" smtClean="0"/>
              <a:t> de disciplina de </a:t>
            </a:r>
            <a:r>
              <a:rPr lang="pt-BR" dirty="0" smtClean="0"/>
              <a:t>Mergulho </a:t>
            </a:r>
            <a:r>
              <a:rPr lang="pt-BR" dirty="0" smtClean="0"/>
              <a:t>científico</a:t>
            </a:r>
          </a:p>
          <a:p>
            <a:pPr lvl="1"/>
            <a:endParaRPr lang="en-GB" i="1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PPG </a:t>
            </a:r>
            <a:r>
              <a:rPr lang="en-GB" dirty="0" err="1" smtClean="0"/>
              <a:t>Oceanografia</a:t>
            </a:r>
            <a:r>
              <a:rPr lang="en-GB" dirty="0" smtClean="0"/>
              <a:t> </a:t>
            </a:r>
            <a:r>
              <a:rPr lang="en-GB" dirty="0" err="1" smtClean="0"/>
              <a:t>Biológica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/>
              <a:t>Algo</a:t>
            </a:r>
            <a:r>
              <a:rPr lang="en-GB" b="1" dirty="0" smtClean="0"/>
              <a:t> a </a:t>
            </a:r>
            <a:r>
              <a:rPr lang="en-GB" b="1" dirty="0" err="1" smtClean="0"/>
              <a:t>acrescentar</a:t>
            </a:r>
            <a:endParaRPr lang="en-GB" b="1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Agradecimentos</a:t>
            </a:r>
            <a:r>
              <a:rPr lang="en-GB" dirty="0" smtClean="0"/>
              <a:t> </a:t>
            </a:r>
            <a:r>
              <a:rPr lang="en-GB" dirty="0" err="1" smtClean="0"/>
              <a:t>aos</a:t>
            </a:r>
            <a:r>
              <a:rPr lang="en-GB" dirty="0" smtClean="0"/>
              <a:t> </a:t>
            </a:r>
            <a:r>
              <a:rPr lang="en-GB" dirty="0" err="1" smtClean="0"/>
              <a:t>secretários</a:t>
            </a:r>
            <a:r>
              <a:rPr lang="en-GB" dirty="0" smtClean="0"/>
              <a:t> Vera (</a:t>
            </a:r>
            <a:r>
              <a:rPr lang="en-GB" dirty="0" err="1" smtClean="0"/>
              <a:t>coordenação</a:t>
            </a:r>
            <a:r>
              <a:rPr lang="en-GB" dirty="0" smtClean="0"/>
              <a:t> PPGOB) e Paulo </a:t>
            </a:r>
            <a:r>
              <a:rPr lang="en-GB" dirty="0" err="1" smtClean="0"/>
              <a:t>Votto</a:t>
            </a:r>
            <a:r>
              <a:rPr lang="en-GB" dirty="0" smtClean="0"/>
              <a:t> (</a:t>
            </a:r>
            <a:r>
              <a:rPr lang="en-GB" dirty="0" err="1" smtClean="0"/>
              <a:t>secretaria</a:t>
            </a:r>
            <a:r>
              <a:rPr lang="en-GB" dirty="0" smtClean="0"/>
              <a:t> IO) </a:t>
            </a:r>
            <a:r>
              <a:rPr lang="en-GB" dirty="0" err="1" smtClean="0"/>
              <a:t>pela</a:t>
            </a:r>
            <a:r>
              <a:rPr lang="en-GB" dirty="0" smtClean="0"/>
              <a:t> </a:t>
            </a:r>
            <a:r>
              <a:rPr lang="en-GB" dirty="0" err="1" smtClean="0"/>
              <a:t>prestatez</a:t>
            </a:r>
            <a:r>
              <a:rPr lang="en-GB" dirty="0" smtClean="0"/>
              <a:t> e </a:t>
            </a:r>
            <a:r>
              <a:rPr lang="en-GB" dirty="0" err="1" smtClean="0"/>
              <a:t>eficiência</a:t>
            </a:r>
            <a:endParaRPr lang="en-GB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PPG </a:t>
            </a:r>
            <a:r>
              <a:rPr lang="en-GB" dirty="0" err="1" smtClean="0"/>
              <a:t>Oceanografia</a:t>
            </a:r>
            <a:r>
              <a:rPr lang="en-GB" dirty="0" smtClean="0"/>
              <a:t> </a:t>
            </a:r>
            <a:r>
              <a:rPr lang="en-GB" dirty="0" err="1" smtClean="0"/>
              <a:t>Biológica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5" descr="C:\Users\Milton\Desktop\palestra alunos PG IO\ppgofqg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392835"/>
            <a:ext cx="4752528" cy="3418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PPG </a:t>
            </a:r>
            <a:r>
              <a:rPr lang="en-GB" sz="2800" dirty="0" err="1" smtClean="0"/>
              <a:t>Oceanografia</a:t>
            </a:r>
            <a:r>
              <a:rPr lang="en-GB" sz="2800" dirty="0" smtClean="0"/>
              <a:t> </a:t>
            </a:r>
            <a:r>
              <a:rPr lang="en-GB" sz="2800" dirty="0" err="1" smtClean="0"/>
              <a:t>Física</a:t>
            </a:r>
            <a:r>
              <a:rPr lang="en-GB" sz="2800" dirty="0" smtClean="0"/>
              <a:t>, </a:t>
            </a:r>
            <a:r>
              <a:rPr lang="en-GB" sz="2800" dirty="0" err="1" smtClean="0"/>
              <a:t>Química</a:t>
            </a:r>
            <a:r>
              <a:rPr lang="en-GB" sz="2800" dirty="0" smtClean="0"/>
              <a:t> e </a:t>
            </a:r>
            <a:r>
              <a:rPr lang="en-GB" sz="2800" dirty="0" err="1" smtClean="0"/>
              <a:t>Geológica</a:t>
            </a:r>
            <a:endParaRPr lang="en-GB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err="1" smtClean="0"/>
              <a:t>Satisfação</a:t>
            </a:r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pPr lvl="0">
              <a:buClr>
                <a:srgbClr val="2DA2BF"/>
              </a:buClr>
            </a:pPr>
            <a:r>
              <a:rPr lang="en-GB" sz="1900" dirty="0" err="1" smtClean="0">
                <a:solidFill>
                  <a:prstClr val="black"/>
                </a:solidFill>
              </a:rPr>
              <a:t>Alunos</a:t>
            </a:r>
            <a:r>
              <a:rPr lang="en-GB" sz="1900" dirty="0" smtClean="0">
                <a:solidFill>
                  <a:prstClr val="black"/>
                </a:solidFill>
              </a:rPr>
              <a:t> no </a:t>
            </a:r>
            <a:r>
              <a:rPr lang="en-GB" sz="1900" dirty="0" err="1" smtClean="0">
                <a:solidFill>
                  <a:prstClr val="black"/>
                </a:solidFill>
              </a:rPr>
              <a:t>programa</a:t>
            </a:r>
            <a:r>
              <a:rPr lang="en-GB" sz="1900" dirty="0" smtClean="0">
                <a:solidFill>
                  <a:prstClr val="black"/>
                </a:solidFill>
              </a:rPr>
              <a:t>: </a:t>
            </a:r>
            <a:r>
              <a:rPr lang="en-GB" sz="1900" dirty="0" smtClean="0">
                <a:solidFill>
                  <a:prstClr val="black"/>
                </a:solidFill>
              </a:rPr>
              <a:t>~80</a:t>
            </a:r>
            <a:endParaRPr lang="en-GB" sz="1900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GB" sz="1900" dirty="0" err="1" smtClean="0">
                <a:solidFill>
                  <a:prstClr val="black"/>
                </a:solidFill>
              </a:rPr>
              <a:t>Responderam</a:t>
            </a:r>
            <a:r>
              <a:rPr lang="en-GB" sz="1900" dirty="0" smtClean="0">
                <a:solidFill>
                  <a:prstClr val="black"/>
                </a:solidFill>
              </a:rPr>
              <a:t> a </a:t>
            </a:r>
            <a:r>
              <a:rPr lang="en-GB" sz="1900" dirty="0" err="1" smtClean="0">
                <a:solidFill>
                  <a:prstClr val="black"/>
                </a:solidFill>
              </a:rPr>
              <a:t>pesquisa</a:t>
            </a:r>
            <a:r>
              <a:rPr lang="en-GB" sz="1900" dirty="0" smtClean="0">
                <a:solidFill>
                  <a:prstClr val="black"/>
                </a:solidFill>
              </a:rPr>
              <a:t>: </a:t>
            </a:r>
            <a:r>
              <a:rPr lang="en-GB" sz="1900" dirty="0" smtClean="0">
                <a:solidFill>
                  <a:prstClr val="black"/>
                </a:solidFill>
              </a:rPr>
              <a:t>10</a:t>
            </a:r>
            <a:endParaRPr lang="en-GB" sz="1900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GB" sz="1900" dirty="0" err="1" smtClean="0">
                <a:solidFill>
                  <a:prstClr val="black"/>
                </a:solidFill>
              </a:rPr>
              <a:t>Representação</a:t>
            </a:r>
            <a:r>
              <a:rPr lang="en-GB" sz="1900" dirty="0" smtClean="0">
                <a:solidFill>
                  <a:prstClr val="black"/>
                </a:solidFill>
              </a:rPr>
              <a:t> de </a:t>
            </a:r>
            <a:r>
              <a:rPr lang="en-GB" sz="1900" dirty="0" smtClean="0">
                <a:solidFill>
                  <a:prstClr val="black"/>
                </a:solidFill>
              </a:rPr>
              <a:t>~12%</a:t>
            </a:r>
            <a:endParaRPr lang="en-GB" sz="19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GB" b="1" dirty="0" smtClean="0"/>
          </a:p>
          <a:p>
            <a:endParaRPr lang="en-GB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2339752" y="19888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PPG </a:t>
            </a:r>
            <a:r>
              <a:rPr lang="en-GB" sz="2800" dirty="0" err="1" smtClean="0"/>
              <a:t>Oceanografia</a:t>
            </a:r>
            <a:r>
              <a:rPr lang="en-GB" sz="2800" dirty="0" smtClean="0"/>
              <a:t> </a:t>
            </a:r>
            <a:r>
              <a:rPr lang="en-GB" sz="2800" dirty="0" err="1" smtClean="0"/>
              <a:t>Física</a:t>
            </a:r>
            <a:r>
              <a:rPr lang="en-GB" sz="2800" dirty="0" smtClean="0"/>
              <a:t>, </a:t>
            </a:r>
            <a:r>
              <a:rPr lang="en-GB" sz="2800" dirty="0" err="1" smtClean="0"/>
              <a:t>Química</a:t>
            </a:r>
            <a:r>
              <a:rPr lang="en-GB" sz="2800" dirty="0" smtClean="0"/>
              <a:t> e </a:t>
            </a:r>
            <a:r>
              <a:rPr lang="en-GB" sz="2800" dirty="0" err="1" smtClean="0"/>
              <a:t>Geológica</a:t>
            </a:r>
            <a:endParaRPr lang="en-GB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positivos</a:t>
            </a:r>
            <a:endParaRPr lang="en-GB" b="1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Disciplina</a:t>
            </a:r>
            <a:r>
              <a:rPr lang="en-GB" dirty="0" smtClean="0"/>
              <a:t> </a:t>
            </a:r>
            <a:r>
              <a:rPr lang="en-GB" i="1" dirty="0" err="1" smtClean="0"/>
              <a:t>Seminários</a:t>
            </a:r>
            <a:endParaRPr lang="en-GB" dirty="0" smtClean="0"/>
          </a:p>
          <a:p>
            <a:pPr lvl="1"/>
            <a:r>
              <a:rPr lang="en-GB" dirty="0" err="1" smtClean="0"/>
              <a:t>Apoio</a:t>
            </a:r>
            <a:r>
              <a:rPr lang="en-GB" dirty="0" smtClean="0"/>
              <a:t> </a:t>
            </a:r>
            <a:r>
              <a:rPr lang="en-GB" dirty="0" err="1" smtClean="0"/>
              <a:t>financeiro</a:t>
            </a:r>
            <a:r>
              <a:rPr lang="en-GB" dirty="0" smtClean="0"/>
              <a:t> (</a:t>
            </a:r>
            <a:r>
              <a:rPr lang="en-GB" dirty="0" err="1" smtClean="0"/>
              <a:t>muitas</a:t>
            </a:r>
            <a:r>
              <a:rPr lang="en-GB" dirty="0" smtClean="0"/>
              <a:t> </a:t>
            </a:r>
            <a:r>
              <a:rPr lang="en-GB" dirty="0" err="1" smtClean="0"/>
              <a:t>bolsas</a:t>
            </a:r>
            <a:r>
              <a:rPr lang="en-GB" dirty="0" smtClean="0"/>
              <a:t>, </a:t>
            </a:r>
            <a:r>
              <a:rPr lang="en-GB" dirty="0" err="1" smtClean="0"/>
              <a:t>auxílio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Infraestrutura</a:t>
            </a:r>
            <a:r>
              <a:rPr lang="en-GB" dirty="0" smtClean="0"/>
              <a:t> (</a:t>
            </a:r>
            <a:r>
              <a:rPr lang="en-GB" dirty="0" err="1" smtClean="0"/>
              <a:t>laboratórios</a:t>
            </a:r>
            <a:r>
              <a:rPr lang="en-GB" dirty="0" smtClean="0"/>
              <a:t>, </a:t>
            </a:r>
            <a:r>
              <a:rPr lang="en-GB" dirty="0" err="1" smtClean="0"/>
              <a:t>biblioteca</a:t>
            </a:r>
            <a:r>
              <a:rPr lang="en-GB" dirty="0" smtClean="0"/>
              <a:t>, </a:t>
            </a:r>
            <a:r>
              <a:rPr lang="en-GB" dirty="0" err="1" smtClean="0"/>
              <a:t>viatura</a:t>
            </a:r>
            <a:r>
              <a:rPr lang="en-GB" dirty="0" smtClean="0"/>
              <a:t>, etc)</a:t>
            </a:r>
          </a:p>
          <a:p>
            <a:pPr lvl="1"/>
            <a:r>
              <a:rPr lang="pt-BR" i="1" dirty="0" smtClean="0"/>
              <a:t>“Facilidade de acesso ao coordenador, secretário, professores e orientadores do programa; possibilidade de interagir e transitar entre as áreas do programa”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PPG </a:t>
            </a:r>
            <a:r>
              <a:rPr lang="en-GB" sz="2800" dirty="0" err="1" smtClean="0"/>
              <a:t>Oceanografia</a:t>
            </a:r>
            <a:r>
              <a:rPr lang="en-GB" sz="2800" dirty="0" smtClean="0"/>
              <a:t> </a:t>
            </a:r>
            <a:r>
              <a:rPr lang="en-GB" sz="2800" dirty="0" err="1" smtClean="0"/>
              <a:t>Física</a:t>
            </a:r>
            <a:r>
              <a:rPr lang="en-GB" sz="2800" dirty="0" smtClean="0"/>
              <a:t>, </a:t>
            </a:r>
            <a:r>
              <a:rPr lang="en-GB" sz="2800" dirty="0" err="1" smtClean="0"/>
              <a:t>Química</a:t>
            </a:r>
            <a:r>
              <a:rPr lang="en-GB" sz="2800" dirty="0" smtClean="0"/>
              <a:t> e </a:t>
            </a:r>
            <a:r>
              <a:rPr lang="en-GB" sz="2800" dirty="0" err="1" smtClean="0"/>
              <a:t>Geológica</a:t>
            </a:r>
            <a:endParaRPr lang="en-GB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negativos</a:t>
            </a:r>
            <a:endParaRPr lang="en-GB" b="1" i="1" dirty="0" smtClean="0"/>
          </a:p>
          <a:p>
            <a:pPr lvl="1"/>
            <a:endParaRPr lang="en-GB" i="1" dirty="0" smtClean="0"/>
          </a:p>
          <a:p>
            <a:pPr lvl="1"/>
            <a:r>
              <a:rPr lang="en-GB" dirty="0" err="1" smtClean="0"/>
              <a:t>Disciplinas</a:t>
            </a:r>
            <a:r>
              <a:rPr lang="en-GB" dirty="0" smtClean="0"/>
              <a:t> </a:t>
            </a:r>
            <a:r>
              <a:rPr lang="en-GB" dirty="0" err="1" smtClean="0"/>
              <a:t>obrigatórias</a:t>
            </a:r>
            <a:r>
              <a:rPr lang="en-GB" dirty="0" smtClean="0"/>
              <a:t> (Oc. </a:t>
            </a:r>
            <a:r>
              <a:rPr lang="en-GB" dirty="0" err="1" smtClean="0"/>
              <a:t>Física</a:t>
            </a:r>
            <a:r>
              <a:rPr lang="en-GB" dirty="0" smtClean="0"/>
              <a:t>, Oc. </a:t>
            </a:r>
            <a:r>
              <a:rPr lang="en-GB" dirty="0" err="1" smtClean="0"/>
              <a:t>Química</a:t>
            </a:r>
            <a:r>
              <a:rPr lang="en-GB" dirty="0" smtClean="0"/>
              <a:t>, Oc. </a:t>
            </a:r>
            <a:r>
              <a:rPr lang="en-GB" dirty="0" err="1" smtClean="0"/>
              <a:t>Geológica</a:t>
            </a:r>
            <a:r>
              <a:rPr lang="en-GB" dirty="0" smtClean="0"/>
              <a:t>)</a:t>
            </a:r>
          </a:p>
          <a:p>
            <a:pPr lvl="2"/>
            <a:r>
              <a:rPr lang="en-GB" dirty="0" err="1" smtClean="0"/>
              <a:t>Não</a:t>
            </a:r>
            <a:r>
              <a:rPr lang="en-GB" dirty="0" smtClean="0"/>
              <a:t> </a:t>
            </a:r>
            <a:r>
              <a:rPr lang="en-GB" dirty="0" err="1" smtClean="0"/>
              <a:t>deveriam</a:t>
            </a:r>
            <a:r>
              <a:rPr lang="en-GB" dirty="0" smtClean="0"/>
              <a:t> ser </a:t>
            </a:r>
            <a:r>
              <a:rPr lang="en-GB" dirty="0" err="1" smtClean="0"/>
              <a:t>obrigatórias</a:t>
            </a:r>
            <a:endParaRPr lang="en-GB" i="1" dirty="0" smtClean="0"/>
          </a:p>
          <a:p>
            <a:pPr lvl="2"/>
            <a:r>
              <a:rPr lang="en-GB" dirty="0" err="1" smtClean="0"/>
              <a:t>Reaproveitamento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os</a:t>
            </a:r>
            <a:r>
              <a:rPr lang="en-GB" dirty="0" smtClean="0"/>
              <a:t> </a:t>
            </a:r>
            <a:r>
              <a:rPr lang="en-GB" dirty="0" err="1" smtClean="0"/>
              <a:t>oceanógrafos</a:t>
            </a:r>
            <a:endParaRPr lang="en-GB" dirty="0" smtClean="0"/>
          </a:p>
          <a:p>
            <a:pPr lvl="2"/>
            <a:r>
              <a:rPr lang="en-GB" dirty="0" err="1" smtClean="0"/>
              <a:t>Repetitivas</a:t>
            </a:r>
            <a:r>
              <a:rPr lang="en-GB" dirty="0" smtClean="0"/>
              <a:t>, </a:t>
            </a:r>
            <a:r>
              <a:rPr lang="en-GB" dirty="0" err="1" smtClean="0"/>
              <a:t>superficiais</a:t>
            </a:r>
            <a:r>
              <a:rPr lang="en-GB" dirty="0" smtClean="0"/>
              <a:t>, </a:t>
            </a:r>
            <a:r>
              <a:rPr lang="en-GB" dirty="0" err="1" smtClean="0"/>
              <a:t>ultrapassadas</a:t>
            </a:r>
            <a:r>
              <a:rPr lang="en-GB" dirty="0" smtClean="0"/>
              <a:t> (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quem</a:t>
            </a:r>
            <a:r>
              <a:rPr lang="en-GB" dirty="0" smtClean="0"/>
              <a:t> é </a:t>
            </a:r>
            <a:r>
              <a:rPr lang="en-GB" dirty="0" err="1" smtClean="0"/>
              <a:t>formado</a:t>
            </a:r>
            <a:r>
              <a:rPr lang="en-GB" dirty="0" smtClean="0"/>
              <a:t> FURG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PPG </a:t>
            </a:r>
            <a:r>
              <a:rPr lang="en-GB" sz="2800" dirty="0" err="1" smtClean="0"/>
              <a:t>Oceanografia</a:t>
            </a:r>
            <a:r>
              <a:rPr lang="en-GB" sz="2800" dirty="0" smtClean="0"/>
              <a:t> </a:t>
            </a:r>
            <a:r>
              <a:rPr lang="en-GB" sz="2800" dirty="0" err="1" smtClean="0"/>
              <a:t>Física</a:t>
            </a:r>
            <a:r>
              <a:rPr lang="en-GB" sz="2800" dirty="0" smtClean="0"/>
              <a:t>, </a:t>
            </a:r>
            <a:r>
              <a:rPr lang="en-GB" sz="2800" dirty="0" err="1" smtClean="0"/>
              <a:t>Química</a:t>
            </a:r>
            <a:r>
              <a:rPr lang="en-GB" sz="2800" dirty="0" smtClean="0"/>
              <a:t> e </a:t>
            </a:r>
            <a:r>
              <a:rPr lang="en-GB" sz="2800" dirty="0" err="1" smtClean="0"/>
              <a:t>Geológica</a:t>
            </a:r>
            <a:endParaRPr lang="en-GB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n-GB" i="1" dirty="0" smtClean="0"/>
          </a:p>
          <a:p>
            <a:pPr lvl="2"/>
            <a:r>
              <a:rPr lang="en-GB" i="1" dirty="0" smtClean="0"/>
              <a:t>“ </a:t>
            </a:r>
            <a:r>
              <a:rPr lang="en-GB" i="1" dirty="0" err="1" smtClean="0"/>
              <a:t>Não</a:t>
            </a:r>
            <a:r>
              <a:rPr lang="en-GB" i="1" dirty="0" smtClean="0"/>
              <a:t> </a:t>
            </a:r>
            <a:r>
              <a:rPr lang="en-GB" i="1" dirty="0" err="1" smtClean="0"/>
              <a:t>deveriam</a:t>
            </a:r>
            <a:r>
              <a:rPr lang="en-GB" i="1" dirty="0" smtClean="0"/>
              <a:t> </a:t>
            </a:r>
            <a:r>
              <a:rPr lang="en-GB" i="1" dirty="0" err="1" smtClean="0"/>
              <a:t>haver</a:t>
            </a:r>
            <a:r>
              <a:rPr lang="en-GB" i="1" dirty="0" smtClean="0"/>
              <a:t> </a:t>
            </a:r>
            <a:r>
              <a:rPr lang="en-GB" i="1" dirty="0" err="1" smtClean="0"/>
              <a:t>disciplinas</a:t>
            </a:r>
            <a:r>
              <a:rPr lang="en-GB" i="1" dirty="0" smtClean="0"/>
              <a:t> </a:t>
            </a:r>
            <a:r>
              <a:rPr lang="en-GB" i="1" dirty="0" err="1" smtClean="0"/>
              <a:t>obrigatórias</a:t>
            </a:r>
            <a:r>
              <a:rPr lang="en-GB" i="1" dirty="0" smtClean="0"/>
              <a:t>, </a:t>
            </a:r>
            <a:r>
              <a:rPr lang="en-GB" i="1" dirty="0" err="1" smtClean="0"/>
              <a:t>ficando</a:t>
            </a:r>
            <a:r>
              <a:rPr lang="en-GB" i="1" dirty="0" smtClean="0"/>
              <a:t> </a:t>
            </a:r>
            <a:r>
              <a:rPr lang="en-GB" i="1" dirty="0" err="1" smtClean="0"/>
              <a:t>condicionado</a:t>
            </a:r>
            <a:r>
              <a:rPr lang="en-GB" i="1" dirty="0" smtClean="0"/>
              <a:t> </a:t>
            </a:r>
            <a:r>
              <a:rPr lang="en-GB" i="1" dirty="0" err="1" smtClean="0"/>
              <a:t>ao</a:t>
            </a:r>
            <a:r>
              <a:rPr lang="en-GB" i="1" dirty="0" smtClean="0"/>
              <a:t> </a:t>
            </a:r>
            <a:r>
              <a:rPr lang="en-GB" i="1" dirty="0" err="1" smtClean="0"/>
              <a:t>bom</a:t>
            </a:r>
            <a:r>
              <a:rPr lang="en-GB" i="1" dirty="0" smtClean="0"/>
              <a:t> </a:t>
            </a:r>
            <a:r>
              <a:rPr lang="en-GB" i="1" dirty="0" err="1" smtClean="0"/>
              <a:t>senso</a:t>
            </a:r>
            <a:r>
              <a:rPr lang="en-GB" i="1" dirty="0" smtClean="0"/>
              <a:t> dos </a:t>
            </a:r>
            <a:r>
              <a:rPr lang="en-GB" i="1" dirty="0" err="1" smtClean="0"/>
              <a:t>orientadores</a:t>
            </a:r>
            <a:r>
              <a:rPr lang="en-GB" i="1" dirty="0" smtClean="0"/>
              <a:t> e dos </a:t>
            </a:r>
            <a:r>
              <a:rPr lang="en-GB" i="1" dirty="0" err="1" smtClean="0"/>
              <a:t>alunos</a:t>
            </a:r>
            <a:r>
              <a:rPr lang="en-GB" i="1" dirty="0" smtClean="0"/>
              <a:t> </a:t>
            </a:r>
            <a:r>
              <a:rPr lang="en-GB" i="1" dirty="0" err="1" smtClean="0"/>
              <a:t>em</a:t>
            </a:r>
            <a:r>
              <a:rPr lang="en-GB" i="1" dirty="0" smtClean="0"/>
              <a:t> </a:t>
            </a:r>
            <a:r>
              <a:rPr lang="en-GB" i="1" dirty="0" err="1" smtClean="0"/>
              <a:t>recomendar</a:t>
            </a:r>
            <a:r>
              <a:rPr lang="en-GB" i="1" dirty="0" smtClean="0"/>
              <a:t> </a:t>
            </a:r>
            <a:r>
              <a:rPr lang="en-GB" i="1" dirty="0" err="1" smtClean="0"/>
              <a:t>determinadas</a:t>
            </a:r>
            <a:r>
              <a:rPr lang="en-GB" i="1" dirty="0" smtClean="0"/>
              <a:t> </a:t>
            </a:r>
            <a:r>
              <a:rPr lang="en-GB" i="1" dirty="0" err="1" smtClean="0"/>
              <a:t>disciplinas</a:t>
            </a:r>
            <a:r>
              <a:rPr lang="en-GB" i="1" dirty="0" smtClean="0"/>
              <a:t> de </a:t>
            </a:r>
            <a:r>
              <a:rPr lang="en-GB" i="1" dirty="0" err="1" smtClean="0"/>
              <a:t>sua</a:t>
            </a:r>
            <a:r>
              <a:rPr lang="en-GB" i="1" dirty="0" smtClean="0"/>
              <a:t> </a:t>
            </a:r>
            <a:r>
              <a:rPr lang="en-GB" i="1" dirty="0" err="1" smtClean="0"/>
              <a:t>área</a:t>
            </a:r>
            <a:r>
              <a:rPr lang="en-GB" i="1" dirty="0" smtClean="0"/>
              <a:t>”</a:t>
            </a:r>
            <a:endParaRPr lang="en-GB" dirty="0" smtClean="0"/>
          </a:p>
          <a:p>
            <a:pPr lvl="2"/>
            <a:endParaRPr lang="en-GB" i="1" dirty="0" smtClean="0"/>
          </a:p>
          <a:p>
            <a:pPr lvl="2"/>
            <a:r>
              <a:rPr lang="en-GB" i="1" dirty="0" smtClean="0"/>
              <a:t>“</a:t>
            </a:r>
            <a:r>
              <a:rPr lang="pt-BR" i="1" dirty="0" smtClean="0"/>
              <a:t>para quem já é oceanógrafo/</a:t>
            </a:r>
            <a:r>
              <a:rPr lang="pt-BR" i="1" dirty="0" err="1" smtClean="0"/>
              <a:t>oceanólogo</a:t>
            </a:r>
            <a:r>
              <a:rPr lang="pt-BR" i="1" dirty="0" smtClean="0"/>
              <a:t> a grade é muito semelhante à da graduação e as cadeiras oferecidas não acrescentam muito ao currículo”</a:t>
            </a:r>
          </a:p>
          <a:p>
            <a:pPr lvl="2"/>
            <a:endParaRPr lang="pt-BR" dirty="0" smtClean="0"/>
          </a:p>
          <a:p>
            <a:pPr lvl="2"/>
            <a:r>
              <a:rPr lang="pt-BR" i="1" dirty="0" smtClean="0"/>
              <a:t>“...visto que quem se formou na FURG em </a:t>
            </a:r>
            <a:r>
              <a:rPr lang="pt-BR" i="1" dirty="0" err="1" smtClean="0"/>
              <a:t>oceanologia</a:t>
            </a:r>
            <a:r>
              <a:rPr lang="pt-BR" i="1" dirty="0" smtClean="0"/>
              <a:t> já passou pelas mesmas provas com os mesmos professores e exatamente o mesmo conteúdo dado em aula, até os mesmos slides dados na </a:t>
            </a:r>
            <a:r>
              <a:rPr lang="pt-BR" i="1" dirty="0" err="1" smtClean="0"/>
              <a:t>graduaçao</a:t>
            </a:r>
            <a:r>
              <a:rPr lang="pt-BR" i="1" dirty="0" smtClean="0"/>
              <a:t>”</a:t>
            </a:r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PPG </a:t>
            </a:r>
            <a:r>
              <a:rPr lang="en-GB" sz="2800" dirty="0" err="1" smtClean="0"/>
              <a:t>Oceanografia</a:t>
            </a:r>
            <a:r>
              <a:rPr lang="en-GB" sz="2800" dirty="0" smtClean="0"/>
              <a:t> </a:t>
            </a:r>
            <a:r>
              <a:rPr lang="en-GB" sz="2800" dirty="0" err="1" smtClean="0"/>
              <a:t>Física</a:t>
            </a:r>
            <a:r>
              <a:rPr lang="en-GB" sz="2800" dirty="0" smtClean="0"/>
              <a:t>, </a:t>
            </a:r>
            <a:r>
              <a:rPr lang="en-GB" sz="2800" dirty="0" err="1" smtClean="0"/>
              <a:t>Química</a:t>
            </a:r>
            <a:r>
              <a:rPr lang="en-GB" sz="2800" dirty="0" smtClean="0"/>
              <a:t> e </a:t>
            </a:r>
            <a:r>
              <a:rPr lang="en-GB" sz="2800" dirty="0" err="1" smtClean="0"/>
              <a:t>Geológica</a:t>
            </a:r>
            <a:endParaRPr lang="en-GB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GB" i="1" dirty="0" smtClean="0"/>
          </a:p>
          <a:p>
            <a:pPr lvl="2"/>
            <a:r>
              <a:rPr lang="pt-BR" i="1" dirty="0" smtClean="0"/>
              <a:t>“Quem é da Oceanografia encontra disciplinas obrigatórias muito superficiais e repetitivas, com temas já vistos na graduação (de maneira mais aprofundada, inclusive)”</a:t>
            </a:r>
            <a:endParaRPr lang="en-GB" i="1" dirty="0" smtClean="0"/>
          </a:p>
          <a:p>
            <a:pPr lvl="2"/>
            <a:endParaRPr lang="pt-BR" i="1" dirty="0" smtClean="0"/>
          </a:p>
          <a:p>
            <a:pPr lvl="2"/>
            <a:r>
              <a:rPr lang="pt-BR" i="1" dirty="0" smtClean="0"/>
              <a:t>“As disciplinas obrigatórias parecem servir muito mais como obstáculos do que para nivelamento (como é dito pela coordenação do programa)”</a:t>
            </a:r>
            <a:endParaRPr lang="en-GB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Doutorado</a:t>
            </a:r>
            <a:endParaRPr lang="en-GB" sz="2400" dirty="0" smtClean="0"/>
          </a:p>
          <a:p>
            <a:pPr lvl="1"/>
            <a:r>
              <a:rPr lang="en-GB" sz="2400" dirty="0" smtClean="0"/>
              <a:t>Rafael </a:t>
            </a:r>
            <a:r>
              <a:rPr lang="en-GB" sz="2400" dirty="0" err="1" smtClean="0"/>
              <a:t>Porciuncula</a:t>
            </a:r>
            <a:endParaRPr lang="en-GB" sz="2400" dirty="0" smtClean="0"/>
          </a:p>
          <a:p>
            <a:pPr lvl="2"/>
            <a:r>
              <a:rPr lang="pt-BR" sz="1800" dirty="0" smtClean="0"/>
              <a:t>Aluno doutorado PPG Oceanografia Física, Química e Geológica</a:t>
            </a:r>
            <a:endParaRPr lang="en-GB" sz="1800" dirty="0" smtClean="0"/>
          </a:p>
          <a:p>
            <a:pPr lvl="1"/>
            <a:r>
              <a:rPr lang="en-GB" sz="2400" dirty="0" smtClean="0"/>
              <a:t>Elisa </a:t>
            </a:r>
            <a:r>
              <a:rPr lang="en-GB" sz="2400" dirty="0" err="1" smtClean="0"/>
              <a:t>Seyboth</a:t>
            </a:r>
            <a:endParaRPr lang="en-GB" sz="2400" dirty="0" smtClean="0"/>
          </a:p>
          <a:p>
            <a:pPr lvl="2"/>
            <a:r>
              <a:rPr lang="pt-BR" sz="1800" dirty="0" smtClean="0"/>
              <a:t>Aluna doutorado PPG Oceanografia Biológica</a:t>
            </a:r>
          </a:p>
          <a:p>
            <a:pPr lvl="2"/>
            <a:endParaRPr lang="pt-BR" sz="2400" dirty="0"/>
          </a:p>
          <a:p>
            <a:r>
              <a:rPr lang="pt-BR" sz="2400" dirty="0" smtClean="0"/>
              <a:t>Mestrado</a:t>
            </a:r>
          </a:p>
          <a:p>
            <a:pPr lvl="1"/>
            <a:r>
              <a:rPr lang="pt-BR" sz="2400" dirty="0" smtClean="0"/>
              <a:t>Milton Araujo</a:t>
            </a:r>
          </a:p>
          <a:p>
            <a:pPr lvl="1"/>
            <a:r>
              <a:rPr lang="pt-BR" sz="2400" dirty="0" smtClean="0"/>
              <a:t>Paula </a:t>
            </a:r>
            <a:r>
              <a:rPr lang="pt-BR" sz="2400" dirty="0" err="1" smtClean="0"/>
              <a:t>Rubira</a:t>
            </a:r>
            <a:endParaRPr lang="pt-BR" sz="2400" dirty="0" smtClean="0"/>
          </a:p>
          <a:p>
            <a:pPr lvl="2"/>
            <a:r>
              <a:rPr lang="pt-BR" sz="1800" dirty="0" smtClean="0"/>
              <a:t>Aluna mestrado PPG Oceanografia Biológica</a:t>
            </a:r>
            <a:endParaRPr lang="pt-BR" sz="1800" dirty="0"/>
          </a:p>
          <a:p>
            <a:pPr lvl="2"/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/>
              <a:t>Representação</a:t>
            </a:r>
            <a:r>
              <a:rPr lang="en-GB" sz="3200" dirty="0" smtClean="0"/>
              <a:t> </a:t>
            </a:r>
            <a:r>
              <a:rPr lang="en-GB" sz="3200" dirty="0" err="1" smtClean="0"/>
              <a:t>alunos</a:t>
            </a:r>
            <a:r>
              <a:rPr lang="en-GB" sz="3200" dirty="0" smtClean="0"/>
              <a:t> PG </a:t>
            </a:r>
            <a:r>
              <a:rPr lang="en-GB" sz="3200" dirty="0" err="1" smtClean="0"/>
              <a:t>conselho</a:t>
            </a:r>
            <a:r>
              <a:rPr lang="en-GB" sz="3200" dirty="0" smtClean="0"/>
              <a:t> IO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PPG </a:t>
            </a:r>
            <a:r>
              <a:rPr lang="en-GB" sz="2800" dirty="0" err="1" smtClean="0"/>
              <a:t>Oceanografia</a:t>
            </a:r>
            <a:r>
              <a:rPr lang="en-GB" sz="2800" dirty="0" smtClean="0"/>
              <a:t> </a:t>
            </a:r>
            <a:r>
              <a:rPr lang="en-GB" sz="2800" dirty="0" err="1" smtClean="0"/>
              <a:t>Física</a:t>
            </a:r>
            <a:r>
              <a:rPr lang="en-GB" sz="2800" dirty="0" smtClean="0"/>
              <a:t>, </a:t>
            </a:r>
            <a:r>
              <a:rPr lang="en-GB" sz="2800" dirty="0" err="1" smtClean="0"/>
              <a:t>Química</a:t>
            </a:r>
            <a:r>
              <a:rPr lang="en-GB" sz="2800" dirty="0" smtClean="0"/>
              <a:t> e </a:t>
            </a:r>
            <a:r>
              <a:rPr lang="en-GB" sz="2800" dirty="0" err="1" smtClean="0"/>
              <a:t>Geológica</a:t>
            </a:r>
            <a:endParaRPr lang="en-GB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negativos</a:t>
            </a:r>
            <a:endParaRPr lang="en-GB" b="1" i="1" dirty="0" smtClean="0"/>
          </a:p>
          <a:p>
            <a:pPr lvl="2">
              <a:buNone/>
            </a:pPr>
            <a:endParaRPr lang="en-GB" i="1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Disciplina</a:t>
            </a:r>
            <a:r>
              <a:rPr lang="en-GB" dirty="0" smtClean="0"/>
              <a:t> DEM</a:t>
            </a:r>
          </a:p>
          <a:p>
            <a:pPr lvl="3"/>
            <a:r>
              <a:rPr lang="en-GB" i="1" dirty="0" smtClean="0"/>
              <a:t>“</a:t>
            </a:r>
            <a:r>
              <a:rPr lang="en-GB" i="1" dirty="0" err="1" smtClean="0"/>
              <a:t>Idéia</a:t>
            </a:r>
            <a:r>
              <a:rPr lang="en-GB" i="1" dirty="0" smtClean="0"/>
              <a:t> legal, </a:t>
            </a:r>
            <a:r>
              <a:rPr lang="en-GB" i="1" dirty="0" err="1" smtClean="0"/>
              <a:t>mas</a:t>
            </a:r>
            <a:r>
              <a:rPr lang="en-GB" i="1" dirty="0" smtClean="0"/>
              <a:t> </a:t>
            </a:r>
            <a:r>
              <a:rPr lang="en-GB" i="1" dirty="0" err="1" smtClean="0"/>
              <a:t>não</a:t>
            </a:r>
            <a:r>
              <a:rPr lang="en-GB" i="1" dirty="0" smtClean="0"/>
              <a:t> </a:t>
            </a:r>
            <a:r>
              <a:rPr lang="en-GB" i="1" dirty="0" err="1" smtClean="0"/>
              <a:t>funcionou</a:t>
            </a:r>
            <a:r>
              <a:rPr lang="en-GB" i="1" dirty="0" smtClean="0"/>
              <a:t>”</a:t>
            </a:r>
          </a:p>
          <a:p>
            <a:pPr lvl="3"/>
            <a:r>
              <a:rPr lang="en-GB" dirty="0" err="1" smtClean="0"/>
              <a:t>Sem</a:t>
            </a:r>
            <a:r>
              <a:rPr lang="en-GB" dirty="0" smtClean="0"/>
              <a:t> </a:t>
            </a:r>
            <a:r>
              <a:rPr lang="en-GB" dirty="0" err="1" smtClean="0"/>
              <a:t>interação</a:t>
            </a:r>
            <a:r>
              <a:rPr lang="en-GB" dirty="0" smtClean="0"/>
              <a:t> entre </a:t>
            </a:r>
            <a:r>
              <a:rPr lang="en-GB" dirty="0" err="1" smtClean="0"/>
              <a:t>os</a:t>
            </a:r>
            <a:r>
              <a:rPr lang="en-GB" dirty="0" smtClean="0"/>
              <a:t> </a:t>
            </a:r>
            <a:r>
              <a:rPr lang="en-GB" dirty="0" err="1" smtClean="0"/>
              <a:t>professores</a:t>
            </a:r>
            <a:r>
              <a:rPr lang="en-GB" dirty="0" smtClean="0"/>
              <a:t>, </a:t>
            </a:r>
            <a:r>
              <a:rPr lang="en-GB" dirty="0" err="1" smtClean="0"/>
              <a:t>sem</a:t>
            </a:r>
            <a:r>
              <a:rPr lang="en-GB" dirty="0" smtClean="0"/>
              <a:t> </a:t>
            </a:r>
            <a:r>
              <a:rPr lang="en-GB" dirty="0" err="1" smtClean="0"/>
              <a:t>interdisciplinariedade</a:t>
            </a:r>
            <a:endParaRPr lang="en-GB" dirty="0" smtClean="0"/>
          </a:p>
          <a:p>
            <a:pPr lvl="3"/>
            <a:r>
              <a:rPr lang="en-GB" dirty="0" err="1" smtClean="0"/>
              <a:t>Disciplina</a:t>
            </a:r>
            <a:r>
              <a:rPr lang="en-GB" dirty="0" smtClean="0"/>
              <a:t> DEM </a:t>
            </a:r>
            <a:r>
              <a:rPr lang="en-GB" dirty="0" smtClean="0"/>
              <a:t>(</a:t>
            </a:r>
            <a:r>
              <a:rPr lang="en-GB" dirty="0" err="1" smtClean="0"/>
              <a:t>talvez</a:t>
            </a:r>
            <a:r>
              <a:rPr lang="en-GB" dirty="0" smtClean="0"/>
              <a:t> de forma </a:t>
            </a:r>
            <a:r>
              <a:rPr lang="en-GB" dirty="0" err="1" smtClean="0"/>
              <a:t>semestral</a:t>
            </a:r>
            <a:r>
              <a:rPr lang="en-GB" dirty="0" smtClean="0"/>
              <a:t>, </a:t>
            </a:r>
            <a:r>
              <a:rPr lang="en-GB" dirty="0" err="1" smtClean="0"/>
              <a:t>mais</a:t>
            </a:r>
            <a:r>
              <a:rPr lang="en-GB" dirty="0" smtClean="0"/>
              <a:t> </a:t>
            </a:r>
            <a:r>
              <a:rPr lang="en-GB" dirty="0" err="1" smtClean="0"/>
              <a:t>completa</a:t>
            </a:r>
            <a:r>
              <a:rPr lang="en-GB" dirty="0" smtClean="0"/>
              <a:t> e </a:t>
            </a:r>
            <a:r>
              <a:rPr lang="en-GB" dirty="0" err="1" smtClean="0"/>
              <a:t>eficiente</a:t>
            </a:r>
            <a:r>
              <a:rPr lang="en-GB" dirty="0" smtClean="0"/>
              <a:t>) </a:t>
            </a:r>
            <a:r>
              <a:rPr lang="en-GB" dirty="0" err="1" smtClean="0"/>
              <a:t>já</a:t>
            </a:r>
            <a:r>
              <a:rPr lang="en-GB" dirty="0" smtClean="0"/>
              <a:t> </a:t>
            </a:r>
            <a:r>
              <a:rPr lang="en-GB" dirty="0" err="1" smtClean="0"/>
              <a:t>seria</a:t>
            </a:r>
            <a:r>
              <a:rPr lang="en-GB" dirty="0" smtClean="0"/>
              <a:t> </a:t>
            </a:r>
            <a:r>
              <a:rPr lang="en-GB" dirty="0" err="1" smtClean="0"/>
              <a:t>suficiente</a:t>
            </a:r>
            <a:r>
              <a:rPr lang="en-GB" dirty="0" smtClean="0"/>
              <a:t> no </a:t>
            </a:r>
            <a:r>
              <a:rPr lang="en-GB" dirty="0" err="1" smtClean="0"/>
              <a:t>lugar</a:t>
            </a:r>
            <a:r>
              <a:rPr lang="en-GB" dirty="0" smtClean="0"/>
              <a:t> das </a:t>
            </a:r>
            <a:r>
              <a:rPr lang="en-GB" dirty="0" err="1" smtClean="0"/>
              <a:t>outras</a:t>
            </a:r>
            <a:r>
              <a:rPr lang="en-GB" dirty="0" smtClean="0"/>
              <a:t> </a:t>
            </a:r>
            <a:r>
              <a:rPr lang="en-GB" dirty="0" err="1" smtClean="0"/>
              <a:t>obrigatórias</a:t>
            </a:r>
            <a:r>
              <a:rPr lang="en-GB" dirty="0" smtClean="0"/>
              <a:t> (oc. </a:t>
            </a:r>
            <a:r>
              <a:rPr lang="en-GB" dirty="0" err="1" smtClean="0"/>
              <a:t>Fis</a:t>
            </a:r>
            <a:r>
              <a:rPr lang="en-GB" dirty="0" smtClean="0"/>
              <a:t>, oc. Qui, oc. Geo)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nivelamento</a:t>
            </a:r>
            <a:endParaRPr lang="en-GB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PPG </a:t>
            </a:r>
            <a:r>
              <a:rPr lang="en-GB" sz="2800" dirty="0" err="1" smtClean="0"/>
              <a:t>Oceanografia</a:t>
            </a:r>
            <a:r>
              <a:rPr lang="en-GB" sz="2800" dirty="0" smtClean="0"/>
              <a:t> </a:t>
            </a:r>
            <a:r>
              <a:rPr lang="en-GB" sz="2800" dirty="0" err="1" smtClean="0"/>
              <a:t>Física</a:t>
            </a:r>
            <a:r>
              <a:rPr lang="en-GB" sz="2800" dirty="0" smtClean="0"/>
              <a:t>, </a:t>
            </a:r>
            <a:r>
              <a:rPr lang="en-GB" sz="2800" dirty="0" err="1" smtClean="0"/>
              <a:t>Química</a:t>
            </a:r>
            <a:r>
              <a:rPr lang="en-GB" sz="2800" dirty="0" smtClean="0"/>
              <a:t> e </a:t>
            </a:r>
            <a:r>
              <a:rPr lang="en-GB" sz="2800" dirty="0" err="1" smtClean="0"/>
              <a:t>Geológica</a:t>
            </a:r>
            <a:endParaRPr lang="en-GB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negativos</a:t>
            </a:r>
            <a:endParaRPr lang="en-GB" b="1" i="1" dirty="0" smtClean="0"/>
          </a:p>
          <a:p>
            <a:pPr lvl="2">
              <a:buNone/>
            </a:pPr>
            <a:endParaRPr lang="en-GB" i="1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Pouca</a:t>
            </a:r>
            <a:r>
              <a:rPr lang="en-GB" dirty="0" smtClean="0"/>
              <a:t> </a:t>
            </a:r>
            <a:r>
              <a:rPr lang="en-GB" dirty="0" err="1" smtClean="0"/>
              <a:t>oferta</a:t>
            </a:r>
            <a:r>
              <a:rPr lang="en-GB" dirty="0" smtClean="0"/>
              <a:t> de </a:t>
            </a:r>
            <a:r>
              <a:rPr lang="en-GB" dirty="0" err="1" smtClean="0"/>
              <a:t>disciplinas</a:t>
            </a:r>
            <a:endParaRPr lang="en-GB" dirty="0" smtClean="0"/>
          </a:p>
          <a:p>
            <a:pPr lvl="2"/>
            <a:r>
              <a:rPr lang="en-GB" i="1" dirty="0" smtClean="0"/>
              <a:t>“</a:t>
            </a:r>
            <a:r>
              <a:rPr lang="pt-BR" i="1" dirty="0" smtClean="0"/>
              <a:t>Acho que são oferecidas poucas disciplinas por ser um programa que envolve tantos professores. Todos deveriam abrir pelo menos uma disciplina por ano, mesmo que tópico especial”</a:t>
            </a:r>
          </a:p>
          <a:p>
            <a:pPr lvl="2"/>
            <a:endParaRPr lang="pt-BR" i="1" dirty="0" smtClean="0"/>
          </a:p>
          <a:p>
            <a:pPr lvl="2"/>
            <a:r>
              <a:rPr lang="pt-BR" i="1" dirty="0" smtClean="0"/>
              <a:t>“Achei escassa a oferta de disciplinas e que são pouco variadas, me parecem muito repetitivas e acrescentam muito pouco no que diz respeito ao desenvolvimento do projeto”</a:t>
            </a:r>
            <a:endParaRPr lang="en-GB" i="1" dirty="0" smtClean="0"/>
          </a:p>
          <a:p>
            <a:pPr lvl="1"/>
            <a:endParaRPr lang="en-GB" i="1" dirty="0" smtClean="0"/>
          </a:p>
          <a:p>
            <a:pPr lvl="2"/>
            <a:r>
              <a:rPr lang="en-GB" i="1" dirty="0" smtClean="0"/>
              <a:t>“</a:t>
            </a:r>
            <a:r>
              <a:rPr lang="en-GB" i="1" dirty="0" err="1" smtClean="0"/>
              <a:t>Infelizmente</a:t>
            </a:r>
            <a:r>
              <a:rPr lang="en-GB" i="1" dirty="0" smtClean="0"/>
              <a:t>, a </a:t>
            </a:r>
            <a:r>
              <a:rPr lang="en-GB" i="1" dirty="0" err="1" smtClean="0"/>
              <a:t>maioria</a:t>
            </a:r>
            <a:r>
              <a:rPr lang="en-GB" i="1" dirty="0" smtClean="0"/>
              <a:t> das </a:t>
            </a:r>
            <a:r>
              <a:rPr lang="en-GB" i="1" dirty="0" err="1" smtClean="0"/>
              <a:t>disciplinas</a:t>
            </a:r>
            <a:r>
              <a:rPr lang="en-GB" i="1" dirty="0" smtClean="0"/>
              <a:t> </a:t>
            </a:r>
            <a:r>
              <a:rPr lang="en-GB" i="1" dirty="0" err="1" smtClean="0"/>
              <a:t>que</a:t>
            </a:r>
            <a:r>
              <a:rPr lang="en-GB" i="1" dirty="0" smtClean="0"/>
              <a:t> </a:t>
            </a:r>
            <a:r>
              <a:rPr lang="en-GB" i="1" dirty="0" err="1" smtClean="0"/>
              <a:t>existem</a:t>
            </a:r>
            <a:r>
              <a:rPr lang="en-GB" i="1" dirty="0" smtClean="0"/>
              <a:t> </a:t>
            </a:r>
            <a:r>
              <a:rPr lang="en-GB" i="1" dirty="0" err="1" smtClean="0"/>
              <a:t>são</a:t>
            </a:r>
            <a:r>
              <a:rPr lang="en-GB" i="1" dirty="0" smtClean="0"/>
              <a:t> </a:t>
            </a:r>
            <a:r>
              <a:rPr lang="en-GB" i="1" dirty="0" err="1" smtClean="0"/>
              <a:t>só</a:t>
            </a:r>
            <a:r>
              <a:rPr lang="en-GB" i="1" dirty="0" smtClean="0"/>
              <a:t> </a:t>
            </a:r>
            <a:r>
              <a:rPr lang="en-GB" i="1" dirty="0" err="1" smtClean="0"/>
              <a:t>para</a:t>
            </a:r>
            <a:r>
              <a:rPr lang="en-GB" i="1" dirty="0" smtClean="0"/>
              <a:t> </a:t>
            </a:r>
            <a:r>
              <a:rPr lang="en-GB" i="1" dirty="0" err="1" smtClean="0"/>
              <a:t>cumprir</a:t>
            </a:r>
            <a:r>
              <a:rPr lang="en-GB" i="1" dirty="0" smtClean="0"/>
              <a:t> </a:t>
            </a:r>
            <a:r>
              <a:rPr lang="en-GB" i="1" dirty="0" err="1" smtClean="0"/>
              <a:t>créditos</a:t>
            </a:r>
            <a:r>
              <a:rPr lang="en-GB" i="1" dirty="0" smtClean="0"/>
              <a:t>, e </a:t>
            </a:r>
            <a:r>
              <a:rPr lang="en-GB" i="1" dirty="0" err="1" smtClean="0"/>
              <a:t>que</a:t>
            </a:r>
            <a:r>
              <a:rPr lang="en-GB" i="1" dirty="0" smtClean="0"/>
              <a:t> </a:t>
            </a:r>
            <a:r>
              <a:rPr lang="en-GB" i="1" dirty="0" err="1" smtClean="0"/>
              <a:t>não</a:t>
            </a:r>
            <a:r>
              <a:rPr lang="en-GB" i="1" dirty="0" smtClean="0"/>
              <a:t> </a:t>
            </a:r>
            <a:r>
              <a:rPr lang="en-GB" i="1" dirty="0" err="1" smtClean="0"/>
              <a:t>servem</a:t>
            </a:r>
            <a:r>
              <a:rPr lang="en-GB" i="1" dirty="0" smtClean="0"/>
              <a:t> </a:t>
            </a:r>
            <a:r>
              <a:rPr lang="en-GB" i="1" dirty="0" err="1" smtClean="0"/>
              <a:t>como</a:t>
            </a:r>
            <a:r>
              <a:rPr lang="en-GB" i="1" dirty="0" smtClean="0"/>
              <a:t> </a:t>
            </a:r>
            <a:r>
              <a:rPr lang="en-GB" i="1" dirty="0" err="1" smtClean="0"/>
              <a:t>atrativo</a:t>
            </a:r>
            <a:r>
              <a:rPr lang="en-GB" i="1" dirty="0" smtClean="0"/>
              <a:t> </a:t>
            </a:r>
            <a:r>
              <a:rPr lang="en-GB" i="1" dirty="0" err="1" smtClean="0"/>
              <a:t>para</a:t>
            </a:r>
            <a:r>
              <a:rPr lang="en-GB" i="1" dirty="0" smtClean="0"/>
              <a:t> </a:t>
            </a:r>
            <a:r>
              <a:rPr lang="en-GB" i="1" dirty="0" err="1" smtClean="0"/>
              <a:t>alunos</a:t>
            </a:r>
            <a:r>
              <a:rPr lang="en-GB" i="1" dirty="0" smtClean="0"/>
              <a:t> de </a:t>
            </a:r>
            <a:r>
              <a:rPr lang="en-GB" i="1" dirty="0" err="1" smtClean="0"/>
              <a:t>fora</a:t>
            </a:r>
            <a:r>
              <a:rPr lang="en-GB" i="1" dirty="0" smtClean="0"/>
              <a:t>”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PPG </a:t>
            </a:r>
            <a:r>
              <a:rPr lang="en-GB" sz="2800" dirty="0" err="1" smtClean="0"/>
              <a:t>Oceanografia</a:t>
            </a:r>
            <a:r>
              <a:rPr lang="en-GB" sz="2800" dirty="0" smtClean="0"/>
              <a:t> </a:t>
            </a:r>
            <a:r>
              <a:rPr lang="en-GB" sz="2800" dirty="0" err="1" smtClean="0"/>
              <a:t>Física</a:t>
            </a:r>
            <a:r>
              <a:rPr lang="en-GB" sz="2800" dirty="0" smtClean="0"/>
              <a:t>, </a:t>
            </a:r>
            <a:r>
              <a:rPr lang="en-GB" sz="2800" dirty="0" err="1" smtClean="0"/>
              <a:t>Química</a:t>
            </a:r>
            <a:r>
              <a:rPr lang="en-GB" sz="2800" dirty="0" smtClean="0"/>
              <a:t> e </a:t>
            </a:r>
            <a:r>
              <a:rPr lang="en-GB" sz="2800" dirty="0" err="1" smtClean="0"/>
              <a:t>Geológica</a:t>
            </a:r>
            <a:endParaRPr lang="en-GB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negativos</a:t>
            </a:r>
            <a:endParaRPr lang="en-GB" b="1" i="1" dirty="0" smtClean="0"/>
          </a:p>
          <a:p>
            <a:pPr lvl="2">
              <a:buNone/>
            </a:pPr>
            <a:endParaRPr lang="en-GB" i="1" dirty="0" smtClean="0"/>
          </a:p>
          <a:p>
            <a:pPr lvl="1"/>
            <a:r>
              <a:rPr lang="en-GB" dirty="0" err="1" smtClean="0"/>
              <a:t>Ausência</a:t>
            </a:r>
            <a:r>
              <a:rPr lang="en-GB" dirty="0" smtClean="0"/>
              <a:t> de </a:t>
            </a:r>
            <a:r>
              <a:rPr lang="en-GB" dirty="0" err="1" smtClean="0"/>
              <a:t>disciplinas</a:t>
            </a:r>
            <a:r>
              <a:rPr lang="en-GB" dirty="0" smtClean="0"/>
              <a:t> de </a:t>
            </a:r>
            <a:r>
              <a:rPr lang="en-GB" dirty="0" err="1" smtClean="0"/>
              <a:t>estatística</a:t>
            </a: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err="1" smtClean="0"/>
              <a:t>Disciplinas</a:t>
            </a:r>
            <a:r>
              <a:rPr lang="en-GB" dirty="0" smtClean="0"/>
              <a:t> boas, </a:t>
            </a:r>
            <a:r>
              <a:rPr lang="en-GB" dirty="0" err="1" smtClean="0"/>
              <a:t>mas</a:t>
            </a:r>
            <a:r>
              <a:rPr lang="en-GB" dirty="0" smtClean="0"/>
              <a:t> </a:t>
            </a:r>
            <a:r>
              <a:rPr lang="en-GB" dirty="0" err="1" smtClean="0"/>
              <a:t>não</a:t>
            </a:r>
            <a:r>
              <a:rPr lang="en-GB" dirty="0" smtClean="0"/>
              <a:t> </a:t>
            </a:r>
            <a:r>
              <a:rPr lang="en-GB" dirty="0" err="1" smtClean="0"/>
              <a:t>são</a:t>
            </a:r>
            <a:r>
              <a:rPr lang="en-GB" dirty="0" smtClean="0"/>
              <a:t> </a:t>
            </a:r>
            <a:r>
              <a:rPr lang="en-GB" dirty="0" err="1" smtClean="0"/>
              <a:t>ministradas</a:t>
            </a:r>
            <a:r>
              <a:rPr lang="en-GB" dirty="0" smtClean="0"/>
              <a:t> </a:t>
            </a:r>
            <a:r>
              <a:rPr lang="en-GB" dirty="0" err="1" smtClean="0"/>
              <a:t>há</a:t>
            </a:r>
            <a:r>
              <a:rPr lang="en-GB" dirty="0" smtClean="0"/>
              <a:t> </a:t>
            </a:r>
            <a:r>
              <a:rPr lang="en-GB" dirty="0" err="1" smtClean="0"/>
              <a:t>muito</a:t>
            </a:r>
            <a:r>
              <a:rPr lang="en-GB" dirty="0" smtClean="0"/>
              <a:t> tempo</a:t>
            </a:r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Título</a:t>
            </a:r>
            <a:r>
              <a:rPr lang="en-GB" dirty="0" smtClean="0"/>
              <a:t> </a:t>
            </a:r>
            <a:r>
              <a:rPr lang="en-GB" dirty="0" err="1" smtClean="0"/>
              <a:t>específico</a:t>
            </a:r>
            <a:r>
              <a:rPr lang="en-GB" dirty="0" smtClean="0"/>
              <a:t> x </a:t>
            </a:r>
            <a:r>
              <a:rPr lang="en-GB" dirty="0" err="1" smtClean="0"/>
              <a:t>Título</a:t>
            </a:r>
            <a:r>
              <a:rPr lang="en-GB" dirty="0" smtClean="0"/>
              <a:t> </a:t>
            </a:r>
            <a:r>
              <a:rPr lang="en-GB" dirty="0" err="1" smtClean="0"/>
              <a:t>geral</a:t>
            </a:r>
            <a:r>
              <a:rPr lang="en-GB" dirty="0" smtClean="0"/>
              <a:t> ????</a:t>
            </a:r>
          </a:p>
          <a:p>
            <a:pPr lvl="2"/>
            <a:r>
              <a:rPr lang="en-GB" dirty="0" err="1" smtClean="0"/>
              <a:t>Ou</a:t>
            </a:r>
            <a:r>
              <a:rPr lang="en-GB" dirty="0" smtClean="0"/>
              <a:t> o PPG com </a:t>
            </a:r>
            <a:r>
              <a:rPr lang="en-GB" dirty="0" err="1" smtClean="0"/>
              <a:t>e</a:t>
            </a:r>
            <a:r>
              <a:rPr lang="en-GB" dirty="0" err="1" smtClean="0"/>
              <a:t>nsino</a:t>
            </a:r>
            <a:r>
              <a:rPr lang="en-GB" dirty="0" smtClean="0"/>
              <a:t> de </a:t>
            </a:r>
            <a:r>
              <a:rPr lang="en-GB" u="sng" dirty="0" err="1" smtClean="0"/>
              <a:t>qualidade</a:t>
            </a:r>
            <a:r>
              <a:rPr lang="en-GB" dirty="0" smtClean="0"/>
              <a:t> </a:t>
            </a:r>
            <a:r>
              <a:rPr lang="en-GB" dirty="0" err="1" smtClean="0"/>
              <a:t>geral</a:t>
            </a:r>
            <a:r>
              <a:rPr lang="en-GB" dirty="0" smtClean="0"/>
              <a:t> </a:t>
            </a:r>
            <a:r>
              <a:rPr lang="en-GB" dirty="0" smtClean="0"/>
              <a:t>e </a:t>
            </a:r>
            <a:r>
              <a:rPr lang="en-GB" dirty="0" err="1" smtClean="0"/>
              <a:t>fornece</a:t>
            </a:r>
            <a:r>
              <a:rPr lang="en-GB" dirty="0" smtClean="0"/>
              <a:t> o </a:t>
            </a:r>
            <a:r>
              <a:rPr lang="en-GB" dirty="0" err="1" smtClean="0"/>
              <a:t>título</a:t>
            </a:r>
            <a:r>
              <a:rPr lang="en-GB" dirty="0" smtClean="0"/>
              <a:t> </a:t>
            </a:r>
            <a:r>
              <a:rPr lang="en-GB" dirty="0" err="1" smtClean="0"/>
              <a:t>geral</a:t>
            </a:r>
            <a:r>
              <a:rPr lang="en-GB" dirty="0" smtClean="0"/>
              <a:t>, </a:t>
            </a:r>
            <a:r>
              <a:rPr lang="en-GB" dirty="0" err="1" smtClean="0"/>
              <a:t>ou</a:t>
            </a:r>
            <a:r>
              <a:rPr lang="en-GB" dirty="0" smtClean="0"/>
              <a:t> </a:t>
            </a:r>
            <a:r>
              <a:rPr lang="en-GB" dirty="0" smtClean="0"/>
              <a:t>PPG </a:t>
            </a:r>
            <a:r>
              <a:rPr lang="en-GB" dirty="0" err="1" smtClean="0"/>
              <a:t>mais</a:t>
            </a:r>
            <a:r>
              <a:rPr lang="en-GB" dirty="0" smtClean="0"/>
              <a:t> </a:t>
            </a:r>
            <a:r>
              <a:rPr lang="en-GB" dirty="0" err="1" smtClean="0"/>
              <a:t>específico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fornece</a:t>
            </a:r>
            <a:r>
              <a:rPr lang="en-GB" dirty="0" smtClean="0"/>
              <a:t> </a:t>
            </a:r>
            <a:r>
              <a:rPr lang="en-GB" dirty="0" err="1" smtClean="0"/>
              <a:t>título</a:t>
            </a:r>
            <a:r>
              <a:rPr lang="en-GB" dirty="0" smtClean="0"/>
              <a:t> </a:t>
            </a:r>
            <a:r>
              <a:rPr lang="en-GB" dirty="0" err="1" smtClean="0"/>
              <a:t>específico</a:t>
            </a:r>
            <a:endParaRPr lang="en-GB" dirty="0" smtClean="0"/>
          </a:p>
          <a:p>
            <a:pPr lvl="2"/>
            <a:r>
              <a:rPr lang="en-GB" dirty="0" smtClean="0"/>
              <a:t>Para </a:t>
            </a:r>
            <a:r>
              <a:rPr lang="en-GB" dirty="0" err="1" smtClean="0"/>
              <a:t>isso</a:t>
            </a:r>
            <a:r>
              <a:rPr lang="en-GB" dirty="0" smtClean="0"/>
              <a:t>: </a:t>
            </a:r>
            <a:r>
              <a:rPr lang="en-GB" dirty="0" err="1" smtClean="0"/>
              <a:t>precisa</a:t>
            </a:r>
            <a:r>
              <a:rPr lang="en-GB" dirty="0" smtClean="0"/>
              <a:t>-se de </a:t>
            </a:r>
            <a:r>
              <a:rPr lang="en-GB" dirty="0" err="1" smtClean="0"/>
              <a:t>maior</a:t>
            </a:r>
            <a:r>
              <a:rPr lang="en-GB" dirty="0" smtClean="0"/>
              <a:t> </a:t>
            </a:r>
            <a:r>
              <a:rPr lang="en-GB" dirty="0" err="1" smtClean="0"/>
              <a:t>oferta</a:t>
            </a:r>
            <a:r>
              <a:rPr lang="en-GB" dirty="0" smtClean="0"/>
              <a:t> de </a:t>
            </a:r>
            <a:r>
              <a:rPr lang="en-GB" dirty="0" err="1" smtClean="0"/>
              <a:t>disciplinas</a:t>
            </a:r>
            <a:r>
              <a:rPr lang="en-GB" dirty="0" smtClean="0"/>
              <a:t> e de </a:t>
            </a:r>
            <a:r>
              <a:rPr lang="en-GB" dirty="0" err="1" smtClean="0"/>
              <a:t>maior</a:t>
            </a:r>
            <a:r>
              <a:rPr lang="en-GB" dirty="0" smtClean="0"/>
              <a:t> </a:t>
            </a:r>
            <a:r>
              <a:rPr lang="en-GB" dirty="0" err="1" smtClean="0"/>
              <a:t>qualidade</a:t>
            </a: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negativos</a:t>
            </a:r>
            <a:endParaRPr lang="en-GB" b="1" dirty="0" smtClean="0"/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err="1" smtClean="0"/>
              <a:t>Compromisso</a:t>
            </a:r>
            <a:r>
              <a:rPr lang="en-GB" dirty="0" smtClean="0"/>
              <a:t> com </a:t>
            </a:r>
            <a:r>
              <a:rPr lang="en-GB" dirty="0" err="1" smtClean="0"/>
              <a:t>cronograma</a:t>
            </a:r>
            <a:r>
              <a:rPr lang="en-GB" dirty="0" smtClean="0"/>
              <a:t>/ </a:t>
            </a:r>
            <a:r>
              <a:rPr lang="en-GB" dirty="0" err="1" smtClean="0"/>
              <a:t>calendário</a:t>
            </a:r>
            <a:r>
              <a:rPr lang="en-GB" dirty="0" smtClean="0"/>
              <a:t> </a:t>
            </a:r>
            <a:r>
              <a:rPr lang="en-GB" dirty="0" err="1" smtClean="0"/>
              <a:t>universidade</a:t>
            </a:r>
            <a:endParaRPr lang="en-GB" dirty="0" smtClean="0"/>
          </a:p>
          <a:p>
            <a:pPr lvl="2"/>
            <a:r>
              <a:rPr lang="pt-BR" i="1" dirty="0" smtClean="0"/>
              <a:t>“gostaria de pedir mais comprometimento dos professores, que marcam aulas e faltam, se atrasam, desmarcam em cima da hora...”</a:t>
            </a:r>
            <a:r>
              <a:rPr lang="pt-BR" dirty="0" smtClean="0"/>
              <a:t> </a:t>
            </a:r>
          </a:p>
          <a:p>
            <a:pPr lvl="2"/>
            <a:endParaRPr lang="pt-BR" i="1" dirty="0" smtClean="0"/>
          </a:p>
          <a:p>
            <a:pPr lvl="2"/>
            <a:r>
              <a:rPr lang="pt-BR" i="1" dirty="0" smtClean="0"/>
              <a:t>“...compromisso se aplica também quanto a um cronograma para entrega de notas, pois muitos demoram mais de 1 ano para colocar a nota no sistema. Muitos alunos recebem os conceitos de avaliação depois de defender, pois precisam disso pra conseguir o título.”</a:t>
            </a:r>
          </a:p>
          <a:p>
            <a:pPr lvl="2"/>
            <a:endParaRPr lang="pt-BR" i="1" dirty="0" smtClean="0"/>
          </a:p>
          <a:p>
            <a:pPr lvl="2"/>
            <a:r>
              <a:rPr lang="pt-BR" i="1" dirty="0" smtClean="0"/>
              <a:t>“Os professores parecem iniciar e finalizar as disciplinas quando bem entendem, não demonstrando nenhum respeito pelos alunos e pelo calendário da Universidade.”</a:t>
            </a:r>
            <a:endParaRPr lang="en-GB" i="1" dirty="0" smtClean="0"/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464646"/>
                </a:solidFill>
              </a:rPr>
              <a:t>PPG </a:t>
            </a:r>
            <a:r>
              <a:rPr lang="en-GB" sz="2800" dirty="0" err="1" smtClean="0">
                <a:solidFill>
                  <a:srgbClr val="464646"/>
                </a:solidFill>
              </a:rPr>
              <a:t>Oceanografia</a:t>
            </a:r>
            <a:r>
              <a:rPr lang="en-GB" sz="2800" dirty="0" smtClean="0">
                <a:solidFill>
                  <a:srgbClr val="464646"/>
                </a:solidFill>
              </a:rPr>
              <a:t> </a:t>
            </a:r>
            <a:r>
              <a:rPr lang="en-GB" sz="2800" dirty="0" err="1" smtClean="0">
                <a:solidFill>
                  <a:srgbClr val="464646"/>
                </a:solidFill>
              </a:rPr>
              <a:t>Física</a:t>
            </a:r>
            <a:r>
              <a:rPr lang="en-GB" sz="2800" dirty="0" smtClean="0">
                <a:solidFill>
                  <a:srgbClr val="464646"/>
                </a:solidFill>
              </a:rPr>
              <a:t>, </a:t>
            </a:r>
            <a:r>
              <a:rPr lang="en-GB" sz="2800" dirty="0" err="1" smtClean="0">
                <a:solidFill>
                  <a:srgbClr val="464646"/>
                </a:solidFill>
              </a:rPr>
              <a:t>Química</a:t>
            </a:r>
            <a:r>
              <a:rPr lang="en-GB" sz="2800" dirty="0" smtClean="0">
                <a:solidFill>
                  <a:srgbClr val="464646"/>
                </a:solidFill>
              </a:rPr>
              <a:t> e </a:t>
            </a:r>
            <a:r>
              <a:rPr lang="en-GB" sz="2800" dirty="0" err="1" smtClean="0">
                <a:solidFill>
                  <a:srgbClr val="464646"/>
                </a:solidFill>
              </a:rPr>
              <a:t>Geológica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negativos</a:t>
            </a:r>
            <a:endParaRPr lang="en-GB" b="1" dirty="0" smtClean="0"/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err="1" smtClean="0"/>
              <a:t>Falta</a:t>
            </a:r>
            <a:r>
              <a:rPr lang="en-GB" dirty="0" smtClean="0"/>
              <a:t> de </a:t>
            </a:r>
            <a:r>
              <a:rPr lang="en-GB" dirty="0" err="1" smtClean="0"/>
              <a:t>técnicos</a:t>
            </a:r>
            <a:endParaRPr lang="en-GB" dirty="0" smtClean="0"/>
          </a:p>
          <a:p>
            <a:pPr lvl="3"/>
            <a:r>
              <a:rPr lang="en-GB" dirty="0" err="1" smtClean="0"/>
              <a:t>Equipamentos</a:t>
            </a:r>
            <a:endParaRPr lang="en-GB" dirty="0" smtClean="0"/>
          </a:p>
          <a:p>
            <a:pPr lvl="2"/>
            <a:endParaRPr lang="en-GB" dirty="0" smtClean="0"/>
          </a:p>
          <a:p>
            <a:pPr lvl="1"/>
            <a:r>
              <a:rPr lang="en-GB" dirty="0" err="1" smtClean="0"/>
              <a:t>Falta</a:t>
            </a:r>
            <a:r>
              <a:rPr lang="en-GB" dirty="0" smtClean="0"/>
              <a:t> de </a:t>
            </a:r>
            <a:r>
              <a:rPr lang="en-GB" dirty="0" err="1" smtClean="0"/>
              <a:t>experiência</a:t>
            </a:r>
            <a:r>
              <a:rPr lang="en-GB" dirty="0" smtClean="0"/>
              <a:t> </a:t>
            </a:r>
            <a:r>
              <a:rPr lang="en-GB" dirty="0" err="1" smtClean="0"/>
              <a:t>embarcada</a:t>
            </a:r>
            <a:endParaRPr lang="en-GB" dirty="0" smtClean="0"/>
          </a:p>
          <a:p>
            <a:pPr lvl="2"/>
            <a:r>
              <a:rPr lang="en-GB" dirty="0" err="1" smtClean="0"/>
              <a:t>Apesar</a:t>
            </a:r>
            <a:r>
              <a:rPr lang="en-GB" dirty="0" smtClean="0"/>
              <a:t> de </a:t>
            </a:r>
            <a:r>
              <a:rPr lang="en-GB" dirty="0" err="1" smtClean="0"/>
              <a:t>estarem</a:t>
            </a:r>
            <a:r>
              <a:rPr lang="en-GB" dirty="0" smtClean="0"/>
              <a:t> </a:t>
            </a:r>
            <a:r>
              <a:rPr lang="en-GB" dirty="0" err="1" smtClean="0"/>
              <a:t>cientes</a:t>
            </a:r>
            <a:r>
              <a:rPr lang="en-GB" dirty="0" smtClean="0"/>
              <a:t> de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isso</a:t>
            </a:r>
            <a:r>
              <a:rPr lang="en-GB" dirty="0" smtClean="0"/>
              <a:t> </a:t>
            </a:r>
            <a:r>
              <a:rPr lang="en-GB" dirty="0" err="1" smtClean="0"/>
              <a:t>depende</a:t>
            </a:r>
            <a:r>
              <a:rPr lang="en-GB" dirty="0" smtClean="0"/>
              <a:t> dos </a:t>
            </a:r>
            <a:r>
              <a:rPr lang="en-GB" dirty="0" err="1" smtClean="0"/>
              <a:t>projetos</a:t>
            </a:r>
            <a:r>
              <a:rPr lang="en-GB" dirty="0" smtClean="0"/>
              <a:t> e </a:t>
            </a:r>
            <a:r>
              <a:rPr lang="en-GB" dirty="0" err="1" smtClean="0"/>
              <a:t>áreas</a:t>
            </a:r>
            <a:r>
              <a:rPr lang="en-GB" dirty="0" smtClean="0"/>
              <a:t> de </a:t>
            </a:r>
            <a:r>
              <a:rPr lang="en-GB" dirty="0" err="1" smtClean="0"/>
              <a:t>pesquisa</a:t>
            </a:r>
            <a:endParaRPr lang="en-GB" dirty="0" smtClean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Site </a:t>
            </a:r>
            <a:r>
              <a:rPr lang="en-GB" dirty="0" err="1" smtClean="0"/>
              <a:t>desatualizado</a:t>
            </a:r>
            <a:r>
              <a:rPr lang="en-GB" dirty="0" smtClean="0"/>
              <a:t> (</a:t>
            </a:r>
            <a:r>
              <a:rPr lang="en-GB" dirty="0" err="1" smtClean="0"/>
              <a:t>alguns</a:t>
            </a:r>
            <a:r>
              <a:rPr lang="en-GB" dirty="0" smtClean="0"/>
              <a:t> </a:t>
            </a:r>
            <a:r>
              <a:rPr lang="en-GB" dirty="0" err="1" smtClean="0"/>
              <a:t>pontos</a:t>
            </a:r>
            <a:r>
              <a:rPr lang="en-GB" dirty="0" smtClean="0"/>
              <a:t>)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464646"/>
                </a:solidFill>
              </a:rPr>
              <a:t>PPG </a:t>
            </a:r>
            <a:r>
              <a:rPr lang="en-GB" sz="2800" dirty="0" err="1" smtClean="0">
                <a:solidFill>
                  <a:srgbClr val="464646"/>
                </a:solidFill>
              </a:rPr>
              <a:t>Oceanografia</a:t>
            </a:r>
            <a:r>
              <a:rPr lang="en-GB" sz="2800" dirty="0" smtClean="0">
                <a:solidFill>
                  <a:srgbClr val="464646"/>
                </a:solidFill>
              </a:rPr>
              <a:t> </a:t>
            </a:r>
            <a:r>
              <a:rPr lang="en-GB" sz="2800" dirty="0" err="1" smtClean="0">
                <a:solidFill>
                  <a:srgbClr val="464646"/>
                </a:solidFill>
              </a:rPr>
              <a:t>Física</a:t>
            </a:r>
            <a:r>
              <a:rPr lang="en-GB" sz="2800" dirty="0" smtClean="0">
                <a:solidFill>
                  <a:srgbClr val="464646"/>
                </a:solidFill>
              </a:rPr>
              <a:t>, </a:t>
            </a:r>
            <a:r>
              <a:rPr lang="en-GB" sz="2800" dirty="0" err="1" smtClean="0">
                <a:solidFill>
                  <a:srgbClr val="464646"/>
                </a:solidFill>
              </a:rPr>
              <a:t>Química</a:t>
            </a:r>
            <a:r>
              <a:rPr lang="en-GB" sz="2800" dirty="0" smtClean="0">
                <a:solidFill>
                  <a:srgbClr val="464646"/>
                </a:solidFill>
              </a:rPr>
              <a:t> e </a:t>
            </a:r>
            <a:r>
              <a:rPr lang="en-GB" sz="2800" dirty="0" err="1" smtClean="0">
                <a:solidFill>
                  <a:srgbClr val="464646"/>
                </a:solidFill>
              </a:rPr>
              <a:t>Geológica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PPG </a:t>
            </a:r>
            <a:r>
              <a:rPr lang="en-GB" sz="2800" dirty="0" err="1" smtClean="0"/>
              <a:t>Oceanografia</a:t>
            </a:r>
            <a:r>
              <a:rPr lang="en-GB" sz="2800" dirty="0" smtClean="0"/>
              <a:t> </a:t>
            </a:r>
            <a:r>
              <a:rPr lang="en-GB" sz="2800" dirty="0" err="1" smtClean="0"/>
              <a:t>Física</a:t>
            </a:r>
            <a:r>
              <a:rPr lang="en-GB" sz="2800" dirty="0" smtClean="0"/>
              <a:t>, </a:t>
            </a:r>
            <a:r>
              <a:rPr lang="en-GB" sz="2800" dirty="0" err="1" smtClean="0"/>
              <a:t>Química</a:t>
            </a:r>
            <a:r>
              <a:rPr lang="en-GB" sz="2800" dirty="0" smtClean="0"/>
              <a:t> e </a:t>
            </a:r>
            <a:r>
              <a:rPr lang="en-GB" sz="2800" dirty="0" err="1" smtClean="0"/>
              <a:t>Geológica</a:t>
            </a:r>
            <a:endParaRPr lang="en-GB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err="1" smtClean="0"/>
              <a:t>Melhorias</a:t>
            </a:r>
            <a:r>
              <a:rPr lang="en-GB" b="1" dirty="0" smtClean="0"/>
              <a:t>/</a:t>
            </a:r>
            <a:r>
              <a:rPr lang="en-GB" b="1" dirty="0" err="1" smtClean="0"/>
              <a:t>Mudanças</a:t>
            </a:r>
            <a:endParaRPr lang="en-GB" b="1" dirty="0" smtClean="0"/>
          </a:p>
          <a:p>
            <a:endParaRPr lang="en-GB" dirty="0" smtClean="0"/>
          </a:p>
          <a:p>
            <a:pPr lvl="1"/>
            <a:r>
              <a:rPr lang="en-GB" dirty="0" err="1" smtClean="0"/>
              <a:t>Disciplinas</a:t>
            </a:r>
            <a:r>
              <a:rPr lang="en-GB" dirty="0" smtClean="0"/>
              <a:t> </a:t>
            </a:r>
            <a:r>
              <a:rPr lang="en-GB" dirty="0" err="1" smtClean="0"/>
              <a:t>computacionais</a:t>
            </a:r>
            <a:r>
              <a:rPr lang="en-GB" dirty="0" smtClean="0"/>
              <a:t> (</a:t>
            </a:r>
            <a:r>
              <a:rPr lang="en-GB" dirty="0" err="1" smtClean="0"/>
              <a:t>análise</a:t>
            </a:r>
            <a:r>
              <a:rPr lang="en-GB" dirty="0" smtClean="0"/>
              <a:t> de dados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oceanografia</a:t>
            </a:r>
            <a:r>
              <a:rPr lang="en-GB" dirty="0" smtClean="0"/>
              <a:t>, </a:t>
            </a:r>
            <a:r>
              <a:rPr lang="en-GB" dirty="0" err="1" smtClean="0"/>
              <a:t>softwares</a:t>
            </a:r>
            <a:r>
              <a:rPr lang="en-GB" dirty="0" smtClean="0"/>
              <a:t>, etc)</a:t>
            </a:r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Mais</a:t>
            </a:r>
            <a:r>
              <a:rPr lang="en-GB" dirty="0" smtClean="0"/>
              <a:t> </a:t>
            </a:r>
            <a:r>
              <a:rPr lang="en-GB" dirty="0" err="1" smtClean="0"/>
              <a:t>ofertas</a:t>
            </a:r>
            <a:r>
              <a:rPr lang="en-GB" dirty="0" smtClean="0"/>
              <a:t> de </a:t>
            </a:r>
            <a:r>
              <a:rPr lang="en-GB" dirty="0" err="1" smtClean="0"/>
              <a:t>disciplinas</a:t>
            </a:r>
            <a:r>
              <a:rPr lang="en-GB" dirty="0" smtClean="0"/>
              <a:t> </a:t>
            </a:r>
            <a:r>
              <a:rPr lang="en-GB" dirty="0" err="1" smtClean="0"/>
              <a:t>tópicos</a:t>
            </a:r>
            <a:r>
              <a:rPr lang="en-GB" dirty="0" smtClean="0"/>
              <a:t> </a:t>
            </a:r>
            <a:r>
              <a:rPr lang="en-GB" dirty="0" err="1" smtClean="0"/>
              <a:t>especiais</a:t>
            </a:r>
            <a:r>
              <a:rPr lang="en-GB" dirty="0" smtClean="0"/>
              <a:t>, </a:t>
            </a:r>
            <a:r>
              <a:rPr lang="en-GB" dirty="0" err="1" smtClean="0"/>
              <a:t>ou</a:t>
            </a:r>
            <a:r>
              <a:rPr lang="en-GB" dirty="0" smtClean="0"/>
              <a:t> </a:t>
            </a:r>
            <a:r>
              <a:rPr lang="en-GB" dirty="0" err="1" smtClean="0"/>
              <a:t>até</a:t>
            </a:r>
            <a:r>
              <a:rPr lang="en-GB" dirty="0" smtClean="0"/>
              <a:t> </a:t>
            </a:r>
            <a:r>
              <a:rPr lang="en-GB" dirty="0" err="1" smtClean="0"/>
              <a:t>mesmo</a:t>
            </a:r>
            <a:r>
              <a:rPr lang="en-GB" dirty="0" smtClean="0"/>
              <a:t> </a:t>
            </a:r>
            <a:r>
              <a:rPr lang="en-GB" dirty="0" err="1" smtClean="0"/>
              <a:t>transformá-las</a:t>
            </a:r>
            <a:r>
              <a:rPr lang="en-GB" dirty="0" smtClean="0"/>
              <a:t>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disciplinas</a:t>
            </a:r>
            <a:r>
              <a:rPr lang="en-GB" dirty="0" smtClean="0"/>
              <a:t> </a:t>
            </a:r>
            <a:r>
              <a:rPr lang="en-GB" dirty="0" err="1" smtClean="0"/>
              <a:t>regulares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Disciplinas</a:t>
            </a:r>
            <a:r>
              <a:rPr lang="en-GB" dirty="0" smtClean="0"/>
              <a:t> </a:t>
            </a:r>
            <a:r>
              <a:rPr lang="en-GB" dirty="0" err="1" smtClean="0"/>
              <a:t>condensadas</a:t>
            </a:r>
            <a:endParaRPr lang="en-GB" dirty="0" smtClean="0"/>
          </a:p>
          <a:p>
            <a:pPr lvl="2"/>
            <a:r>
              <a:rPr lang="en-GB" dirty="0" err="1" smtClean="0"/>
              <a:t>Curta</a:t>
            </a:r>
            <a:r>
              <a:rPr lang="en-GB" dirty="0" smtClean="0"/>
              <a:t> </a:t>
            </a:r>
            <a:r>
              <a:rPr lang="en-GB" dirty="0" err="1" smtClean="0"/>
              <a:t>duração</a:t>
            </a:r>
            <a:r>
              <a:rPr lang="en-GB" dirty="0" smtClean="0"/>
              <a:t> (</a:t>
            </a:r>
            <a:r>
              <a:rPr lang="en-GB" dirty="0" err="1" smtClean="0"/>
              <a:t>dias</a:t>
            </a:r>
            <a:r>
              <a:rPr lang="en-GB" dirty="0" smtClean="0"/>
              <a:t>)</a:t>
            </a:r>
          </a:p>
          <a:p>
            <a:pPr lvl="2"/>
            <a:r>
              <a:rPr lang="en-GB" dirty="0" err="1" smtClean="0"/>
              <a:t>Atrativo</a:t>
            </a:r>
            <a:r>
              <a:rPr lang="en-GB" dirty="0" smtClean="0"/>
              <a:t> </a:t>
            </a:r>
            <a:r>
              <a:rPr lang="en-GB" dirty="0" err="1" smtClean="0"/>
              <a:t>externo</a:t>
            </a:r>
            <a:r>
              <a:rPr lang="en-GB" dirty="0" smtClean="0"/>
              <a:t> (</a:t>
            </a:r>
            <a:r>
              <a:rPr lang="en-GB" dirty="0" err="1" smtClean="0"/>
              <a:t>professores</a:t>
            </a:r>
            <a:r>
              <a:rPr lang="en-GB" dirty="0" smtClean="0"/>
              <a:t> e </a:t>
            </a:r>
            <a:r>
              <a:rPr lang="en-GB" dirty="0" err="1" smtClean="0"/>
              <a:t>alunos</a:t>
            </a:r>
            <a:r>
              <a:rPr lang="en-GB" dirty="0" smtClean="0"/>
              <a:t>)</a:t>
            </a:r>
          </a:p>
          <a:p>
            <a:pPr lvl="2"/>
            <a:endParaRPr lang="en-GB" dirty="0" smtClean="0"/>
          </a:p>
          <a:p>
            <a:pPr lvl="2"/>
            <a:r>
              <a:rPr lang="en-GB" dirty="0" err="1" smtClean="0"/>
              <a:t>Disciplinas</a:t>
            </a:r>
            <a:r>
              <a:rPr lang="en-GB" dirty="0" smtClean="0"/>
              <a:t> de </a:t>
            </a:r>
            <a:r>
              <a:rPr lang="en-GB" dirty="0" err="1" smtClean="0"/>
              <a:t>estatística</a:t>
            </a:r>
            <a:endParaRPr lang="en-GB" dirty="0" smtClean="0"/>
          </a:p>
          <a:p>
            <a:pPr lvl="2"/>
            <a:endParaRPr lang="en-GB" dirty="0" smtClean="0"/>
          </a:p>
          <a:p>
            <a:pPr lvl="2"/>
            <a:r>
              <a:rPr lang="en-GB" dirty="0" err="1" smtClean="0"/>
              <a:t>Mais</a:t>
            </a:r>
            <a:r>
              <a:rPr lang="en-GB" dirty="0" smtClean="0"/>
              <a:t> debates, </a:t>
            </a:r>
            <a:r>
              <a:rPr lang="en-GB" dirty="0" err="1" smtClean="0"/>
              <a:t>reuniões</a:t>
            </a:r>
            <a:r>
              <a:rPr lang="en-GB" dirty="0" smtClean="0"/>
              <a:t>, </a:t>
            </a:r>
            <a:r>
              <a:rPr lang="en-GB" dirty="0" err="1" smtClean="0"/>
              <a:t>seminários</a:t>
            </a:r>
            <a:r>
              <a:rPr lang="en-GB" dirty="0" smtClean="0"/>
              <a:t> entre as </a:t>
            </a:r>
            <a:r>
              <a:rPr lang="en-GB" dirty="0" err="1" smtClean="0"/>
              <a:t>áreas</a:t>
            </a: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err="1" smtClean="0"/>
              <a:t>Algo</a:t>
            </a:r>
            <a:r>
              <a:rPr lang="en-GB" b="1" dirty="0" smtClean="0"/>
              <a:t> a </a:t>
            </a:r>
            <a:r>
              <a:rPr lang="en-GB" b="1" dirty="0" err="1" smtClean="0"/>
              <a:t>acrescentar</a:t>
            </a:r>
            <a:endParaRPr lang="en-GB" b="1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Disciplina</a:t>
            </a:r>
            <a:r>
              <a:rPr lang="en-GB" dirty="0" smtClean="0"/>
              <a:t> de </a:t>
            </a:r>
            <a:r>
              <a:rPr lang="en-GB" dirty="0" err="1" smtClean="0"/>
              <a:t>seminários</a:t>
            </a:r>
            <a:endParaRPr lang="en-GB" dirty="0" smtClean="0"/>
          </a:p>
          <a:p>
            <a:pPr lvl="2"/>
            <a:r>
              <a:rPr lang="pt-BR" i="1" dirty="0" smtClean="0"/>
              <a:t>“Foi uma ótima oportunidade de divulgar os projetos e conhecer os trabalhos realizados no Instituto”</a:t>
            </a:r>
          </a:p>
          <a:p>
            <a:pPr lvl="2"/>
            <a:r>
              <a:rPr lang="pt-BR" i="1" dirty="0" smtClean="0"/>
              <a:t>“O fato da disciplina de Seminários ser obrigatória, ao meu ver, foi um aspecto positivo no programa, já que nos dá a oportunidade de dar um panorama da nossa pesquisa e sermos avaliados, recebendo </a:t>
            </a:r>
            <a:r>
              <a:rPr lang="pt-BR" i="1" dirty="0" err="1" smtClean="0"/>
              <a:t>sugestoes</a:t>
            </a:r>
            <a:r>
              <a:rPr lang="pt-BR" i="1" dirty="0" smtClean="0"/>
              <a:t>, sobre como conseguir melhorar a nossa pesquisa científica”</a:t>
            </a:r>
          </a:p>
          <a:p>
            <a:pPr lvl="2"/>
            <a:endParaRPr lang="pt-BR" i="1" dirty="0" smtClean="0"/>
          </a:p>
          <a:p>
            <a:pPr lvl="1"/>
            <a:r>
              <a:rPr lang="pt-BR" i="1" dirty="0" smtClean="0"/>
              <a:t>“Parabenizar os professores que realizam saídas de campo em suas disciplinas”</a:t>
            </a:r>
            <a:endParaRPr lang="en-GB" i="1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464646"/>
                </a:solidFill>
              </a:rPr>
              <a:t>PPG </a:t>
            </a:r>
            <a:r>
              <a:rPr lang="en-GB" sz="2800" dirty="0" err="1" smtClean="0">
                <a:solidFill>
                  <a:srgbClr val="464646"/>
                </a:solidFill>
              </a:rPr>
              <a:t>Oceanografia</a:t>
            </a:r>
            <a:r>
              <a:rPr lang="en-GB" sz="2800" dirty="0" smtClean="0">
                <a:solidFill>
                  <a:srgbClr val="464646"/>
                </a:solidFill>
              </a:rPr>
              <a:t> </a:t>
            </a:r>
            <a:r>
              <a:rPr lang="en-GB" sz="2800" dirty="0" err="1" smtClean="0">
                <a:solidFill>
                  <a:srgbClr val="464646"/>
                </a:solidFill>
              </a:rPr>
              <a:t>Física</a:t>
            </a:r>
            <a:r>
              <a:rPr lang="en-GB" sz="2800" dirty="0" smtClean="0">
                <a:solidFill>
                  <a:srgbClr val="464646"/>
                </a:solidFill>
              </a:rPr>
              <a:t>, </a:t>
            </a:r>
            <a:r>
              <a:rPr lang="en-GB" sz="2800" dirty="0" err="1" smtClean="0">
                <a:solidFill>
                  <a:srgbClr val="464646"/>
                </a:solidFill>
              </a:rPr>
              <a:t>Química</a:t>
            </a:r>
            <a:r>
              <a:rPr lang="en-GB" sz="2800" dirty="0" smtClean="0">
                <a:solidFill>
                  <a:srgbClr val="464646"/>
                </a:solidFill>
              </a:rPr>
              <a:t> e </a:t>
            </a:r>
            <a:r>
              <a:rPr lang="en-GB" sz="2800" dirty="0" err="1" smtClean="0">
                <a:solidFill>
                  <a:srgbClr val="464646"/>
                </a:solidFill>
              </a:rPr>
              <a:t>Geológica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C:\Users\Milton\Desktop\palestra alunos PG IO\logo_ppgc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1203" y="1484784"/>
            <a:ext cx="2605833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err="1" smtClean="0"/>
              <a:t>Satisfação</a:t>
            </a:r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pPr lvl="0">
              <a:buClr>
                <a:srgbClr val="2DA2BF"/>
              </a:buClr>
            </a:pPr>
            <a:r>
              <a:rPr lang="en-GB" sz="1900" dirty="0" err="1" smtClean="0">
                <a:solidFill>
                  <a:prstClr val="black"/>
                </a:solidFill>
              </a:rPr>
              <a:t>Alunos</a:t>
            </a:r>
            <a:r>
              <a:rPr lang="en-GB" sz="1900" dirty="0" smtClean="0">
                <a:solidFill>
                  <a:prstClr val="black"/>
                </a:solidFill>
              </a:rPr>
              <a:t> no </a:t>
            </a:r>
            <a:r>
              <a:rPr lang="en-GB" sz="1900" dirty="0" err="1" smtClean="0">
                <a:solidFill>
                  <a:prstClr val="black"/>
                </a:solidFill>
              </a:rPr>
              <a:t>programa</a:t>
            </a:r>
            <a:r>
              <a:rPr lang="en-GB" sz="1900" dirty="0" smtClean="0">
                <a:solidFill>
                  <a:prstClr val="black"/>
                </a:solidFill>
              </a:rPr>
              <a:t>: </a:t>
            </a:r>
            <a:r>
              <a:rPr lang="en-GB" sz="1900" dirty="0" smtClean="0">
                <a:solidFill>
                  <a:prstClr val="black"/>
                </a:solidFill>
              </a:rPr>
              <a:t>~30 (</a:t>
            </a:r>
            <a:r>
              <a:rPr lang="en-GB" sz="1900" dirty="0" err="1" smtClean="0">
                <a:solidFill>
                  <a:prstClr val="black"/>
                </a:solidFill>
              </a:rPr>
              <a:t>somente</a:t>
            </a:r>
            <a:r>
              <a:rPr lang="en-GB" sz="1900" dirty="0" smtClean="0">
                <a:solidFill>
                  <a:prstClr val="black"/>
                </a:solidFill>
              </a:rPr>
              <a:t> </a:t>
            </a:r>
            <a:r>
              <a:rPr lang="en-GB" sz="1900" dirty="0" err="1" smtClean="0">
                <a:solidFill>
                  <a:prstClr val="black"/>
                </a:solidFill>
              </a:rPr>
              <a:t>mestrado</a:t>
            </a:r>
            <a:r>
              <a:rPr lang="en-GB" sz="1900" dirty="0" smtClean="0">
                <a:solidFill>
                  <a:prstClr val="black"/>
                </a:solidFill>
              </a:rPr>
              <a:t>)</a:t>
            </a:r>
            <a:endParaRPr lang="en-GB" sz="1900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GB" sz="1900" dirty="0" err="1" smtClean="0">
                <a:solidFill>
                  <a:prstClr val="black"/>
                </a:solidFill>
              </a:rPr>
              <a:t>Responderam</a:t>
            </a:r>
            <a:r>
              <a:rPr lang="en-GB" sz="1900" dirty="0" smtClean="0">
                <a:solidFill>
                  <a:prstClr val="black"/>
                </a:solidFill>
              </a:rPr>
              <a:t> a </a:t>
            </a:r>
            <a:r>
              <a:rPr lang="en-GB" sz="1900" dirty="0" err="1" smtClean="0">
                <a:solidFill>
                  <a:prstClr val="black"/>
                </a:solidFill>
              </a:rPr>
              <a:t>pesquisa</a:t>
            </a:r>
            <a:r>
              <a:rPr lang="en-GB" sz="1900" dirty="0" smtClean="0">
                <a:solidFill>
                  <a:prstClr val="black"/>
                </a:solidFill>
              </a:rPr>
              <a:t>: 3</a:t>
            </a:r>
          </a:p>
          <a:p>
            <a:pPr lvl="0">
              <a:buClr>
                <a:srgbClr val="2DA2BF"/>
              </a:buClr>
            </a:pPr>
            <a:r>
              <a:rPr lang="en-GB" sz="1900" dirty="0" err="1" smtClean="0">
                <a:solidFill>
                  <a:prstClr val="black"/>
                </a:solidFill>
              </a:rPr>
              <a:t>Representação</a:t>
            </a:r>
            <a:r>
              <a:rPr lang="en-GB" sz="1900" dirty="0" smtClean="0">
                <a:solidFill>
                  <a:prstClr val="black"/>
                </a:solidFill>
              </a:rPr>
              <a:t> de </a:t>
            </a:r>
            <a:r>
              <a:rPr lang="en-GB" sz="1900" dirty="0" smtClean="0">
                <a:solidFill>
                  <a:prstClr val="black"/>
                </a:solidFill>
              </a:rPr>
              <a:t>~10</a:t>
            </a:r>
            <a:r>
              <a:rPr lang="en-GB" sz="1900" dirty="0" smtClean="0">
                <a:solidFill>
                  <a:prstClr val="black"/>
                </a:solidFill>
              </a:rPr>
              <a:t>%</a:t>
            </a:r>
          </a:p>
          <a:p>
            <a:endParaRPr lang="en-GB" b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PPG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Gerenciamento</a:t>
            </a:r>
            <a:r>
              <a:rPr lang="en-GB" dirty="0" smtClean="0"/>
              <a:t> </a:t>
            </a:r>
            <a:r>
              <a:rPr lang="en-GB" dirty="0" err="1" smtClean="0"/>
              <a:t>Costeiro</a:t>
            </a:r>
            <a:endParaRPr lang="en-GB" dirty="0"/>
          </a:p>
        </p:txBody>
      </p:sp>
      <p:graphicFrame>
        <p:nvGraphicFramePr>
          <p:cNvPr id="4" name="Gráfico 3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Positivos</a:t>
            </a:r>
            <a:endParaRPr lang="en-GB" b="1" dirty="0" smtClean="0"/>
          </a:p>
          <a:p>
            <a:pPr lvl="1"/>
            <a:endParaRPr lang="en-GB" b="1" dirty="0" smtClean="0"/>
          </a:p>
          <a:p>
            <a:pPr lvl="1"/>
            <a:r>
              <a:rPr lang="pt-BR" i="1" dirty="0" smtClean="0"/>
              <a:t>“Liberdade para elaborar o projeto de pesquisa após a inserção no programa; comitê de auxílio na elaboração do mesmo”</a:t>
            </a:r>
          </a:p>
          <a:p>
            <a:pPr lvl="1"/>
            <a:endParaRPr lang="pt-BR" i="1" dirty="0" smtClean="0"/>
          </a:p>
          <a:p>
            <a:pPr lvl="1"/>
            <a:r>
              <a:rPr lang="pt-BR" dirty="0" smtClean="0"/>
              <a:t>“</a:t>
            </a:r>
            <a:r>
              <a:rPr lang="pt-BR" i="1" dirty="0" smtClean="0"/>
              <a:t>Formato da seleção, incluindo a dispensa da prova de inglês caso tenha proficiência, comitê de orientação”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PPG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Gerenciamento</a:t>
            </a:r>
            <a:r>
              <a:rPr lang="en-GB" dirty="0" smtClean="0"/>
              <a:t> </a:t>
            </a:r>
            <a:r>
              <a:rPr lang="en-GB" dirty="0" err="1" smtClean="0"/>
              <a:t>Costeiro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Oceanografia</a:t>
            </a:r>
            <a:r>
              <a:rPr lang="en-GB" dirty="0" smtClean="0"/>
              <a:t> </a:t>
            </a:r>
            <a:r>
              <a:rPr lang="en-GB" dirty="0" err="1" smtClean="0"/>
              <a:t>Biológica</a:t>
            </a:r>
            <a:endParaRPr lang="en-GB" dirty="0" smtClean="0"/>
          </a:p>
          <a:p>
            <a:r>
              <a:rPr lang="en-GB" dirty="0" err="1" smtClean="0"/>
              <a:t>Oceanografia</a:t>
            </a:r>
            <a:r>
              <a:rPr lang="en-GB" dirty="0" smtClean="0"/>
              <a:t> </a:t>
            </a:r>
            <a:r>
              <a:rPr lang="en-GB" dirty="0" err="1" smtClean="0"/>
              <a:t>Física</a:t>
            </a:r>
            <a:r>
              <a:rPr lang="en-GB" dirty="0" smtClean="0"/>
              <a:t>, </a:t>
            </a:r>
            <a:r>
              <a:rPr lang="en-GB" dirty="0" err="1" smtClean="0"/>
              <a:t>Química</a:t>
            </a:r>
            <a:r>
              <a:rPr lang="en-GB" dirty="0" smtClean="0"/>
              <a:t> e </a:t>
            </a:r>
            <a:r>
              <a:rPr lang="en-GB" dirty="0" err="1" smtClean="0"/>
              <a:t>Geológica</a:t>
            </a:r>
            <a:endParaRPr lang="en-GB" dirty="0" smtClean="0"/>
          </a:p>
          <a:p>
            <a:r>
              <a:rPr lang="en-GB" dirty="0" err="1" smtClean="0"/>
              <a:t>Aquicultura</a:t>
            </a:r>
            <a:endParaRPr lang="en-GB" dirty="0" smtClean="0"/>
          </a:p>
          <a:p>
            <a:r>
              <a:rPr lang="en-GB" dirty="0" err="1" smtClean="0"/>
              <a:t>Gerenciamento</a:t>
            </a:r>
            <a:r>
              <a:rPr lang="en-GB" dirty="0" smtClean="0"/>
              <a:t> </a:t>
            </a:r>
            <a:r>
              <a:rPr lang="en-GB" dirty="0" err="1" smtClean="0"/>
              <a:t>Costeiro</a:t>
            </a:r>
            <a:r>
              <a:rPr lang="en-GB" dirty="0" smtClean="0"/>
              <a:t> (</a:t>
            </a:r>
            <a:r>
              <a:rPr lang="en-GB" dirty="0" err="1" smtClean="0"/>
              <a:t>mestrado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Pós-Graduação</a:t>
            </a:r>
            <a:r>
              <a:rPr lang="en-GB" dirty="0" smtClean="0"/>
              <a:t> IO-FURG</a:t>
            </a:r>
            <a:endParaRPr lang="en-GB" dirty="0"/>
          </a:p>
        </p:txBody>
      </p:sp>
      <p:pic>
        <p:nvPicPr>
          <p:cNvPr id="5" name="Picture 3" descr="C:\Users\Milton\Desktop\palestra alunos PG IO\logo_ppgc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1203" y="4214722"/>
            <a:ext cx="668749" cy="942470"/>
          </a:xfrm>
          <a:prstGeom prst="rect">
            <a:avLst/>
          </a:prstGeom>
          <a:noFill/>
        </p:spPr>
      </p:pic>
      <p:pic>
        <p:nvPicPr>
          <p:cNvPr id="6" name="Picture 4" descr="C:\Users\Milton\Desktop\palestra alunos PG IO\ppgo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03004" y="4207581"/>
            <a:ext cx="949116" cy="925584"/>
          </a:xfrm>
          <a:prstGeom prst="rect">
            <a:avLst/>
          </a:prstGeom>
          <a:noFill/>
        </p:spPr>
      </p:pic>
      <p:pic>
        <p:nvPicPr>
          <p:cNvPr id="7" name="Picture 5" descr="C:\Users\Milton\Desktop\palestra alunos PG IO\ppgofqg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25443" y="4286730"/>
            <a:ext cx="1110853" cy="799010"/>
          </a:xfrm>
          <a:prstGeom prst="rect">
            <a:avLst/>
          </a:prstGeom>
          <a:noFill/>
        </p:spPr>
      </p:pic>
      <p:pic>
        <p:nvPicPr>
          <p:cNvPr id="8" name="Picture 6" descr="C:\Users\Milton\Desktop\palestra alunos PG IO\aqui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317" y="4320935"/>
            <a:ext cx="1224523" cy="8298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Negativos</a:t>
            </a:r>
            <a:endParaRPr lang="en-GB" b="1" dirty="0" smtClean="0"/>
          </a:p>
          <a:p>
            <a:pPr lvl="1"/>
            <a:endParaRPr lang="en-GB" b="1" dirty="0" smtClean="0"/>
          </a:p>
          <a:p>
            <a:pPr lvl="1"/>
            <a:r>
              <a:rPr lang="pt-BR" dirty="0" smtClean="0"/>
              <a:t>Site totalmente desatualizado (as vezes “off”)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Desorganização da coordenação</a:t>
            </a:r>
          </a:p>
          <a:p>
            <a:pPr lvl="2"/>
            <a:r>
              <a:rPr lang="pt-BR" dirty="0" smtClean="0"/>
              <a:t>Falta de informação/comunicação do programa</a:t>
            </a:r>
          </a:p>
          <a:p>
            <a:pPr lvl="2">
              <a:buNone/>
            </a:pPr>
            <a:r>
              <a:rPr lang="pt-BR" dirty="0" smtClean="0"/>
              <a:t>(regimento interno, créditos, exigências do aluno,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  <a:p>
            <a:pPr lvl="2"/>
            <a:r>
              <a:rPr lang="pt-BR" dirty="0" smtClean="0"/>
              <a:t>Desorganização quanto as matrículas e início de aulas</a:t>
            </a:r>
            <a:br>
              <a:rPr lang="pt-BR" dirty="0" smtClean="0"/>
            </a:br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r>
              <a:rPr lang="pt-BR" dirty="0" smtClean="0"/>
              <a:t>Auxílio na coordenação </a:t>
            </a:r>
            <a:r>
              <a:rPr lang="pt-BR" dirty="0" smtClean="0"/>
              <a:t>(técnicos na secretaria</a:t>
            </a:r>
            <a:r>
              <a:rPr lang="pt-BR" dirty="0" smtClean="0"/>
              <a:t>)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PPG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Gerenciamento</a:t>
            </a:r>
            <a:r>
              <a:rPr lang="en-GB" dirty="0" smtClean="0"/>
              <a:t> </a:t>
            </a:r>
            <a:r>
              <a:rPr lang="en-GB" dirty="0" err="1" smtClean="0"/>
              <a:t>Costeiro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Mudanças</a:t>
            </a:r>
            <a:r>
              <a:rPr lang="en-GB" b="1" dirty="0" smtClean="0"/>
              <a:t>/</a:t>
            </a:r>
            <a:r>
              <a:rPr lang="en-GB" b="1" dirty="0" err="1" smtClean="0"/>
              <a:t>Melhorias</a:t>
            </a:r>
            <a:endParaRPr lang="en-GB" b="1" dirty="0" smtClean="0"/>
          </a:p>
          <a:p>
            <a:endParaRPr lang="en-GB" b="1" dirty="0" smtClean="0"/>
          </a:p>
          <a:p>
            <a:pPr lvl="1"/>
            <a:r>
              <a:rPr lang="pt-BR" dirty="0" smtClean="0"/>
              <a:t>Coordenação "mais presente e atuante" </a:t>
            </a:r>
          </a:p>
          <a:p>
            <a:pPr lvl="1">
              <a:buNone/>
            </a:pPr>
            <a:endParaRPr lang="pt-BR" dirty="0" smtClean="0"/>
          </a:p>
          <a:p>
            <a:pPr lvl="1"/>
            <a:r>
              <a:rPr lang="pt-BR" dirty="0" smtClean="0"/>
              <a:t>Mais ofertas de disciplinas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Organização do calendário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Mais clareza em relação aos créditos necessários para integralização do currículo</a:t>
            </a:r>
          </a:p>
          <a:p>
            <a:pPr lvl="1"/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PPG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Gerenciamento</a:t>
            </a:r>
            <a:r>
              <a:rPr lang="en-GB" dirty="0" smtClean="0"/>
              <a:t> </a:t>
            </a:r>
            <a:r>
              <a:rPr lang="en-GB" dirty="0" err="1" smtClean="0"/>
              <a:t>Costeiro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6" descr="C:\Users\Milton\Desktop\palestra alunos PG IO\aqu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316" y="1916832"/>
            <a:ext cx="4771835" cy="3233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err="1" smtClean="0"/>
              <a:t>Nenhum</a:t>
            </a:r>
            <a:r>
              <a:rPr lang="en-GB" dirty="0" smtClean="0"/>
              <a:t> </a:t>
            </a:r>
            <a:r>
              <a:rPr lang="en-GB" dirty="0" err="1" smtClean="0"/>
              <a:t>retorno</a:t>
            </a:r>
            <a:r>
              <a:rPr lang="en-GB" dirty="0" smtClean="0"/>
              <a:t>!</a:t>
            </a:r>
          </a:p>
          <a:p>
            <a:endParaRPr lang="en-GB" dirty="0" smtClean="0"/>
          </a:p>
          <a:p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geral</a:t>
            </a:r>
            <a:r>
              <a:rPr lang="en-GB" dirty="0" smtClean="0"/>
              <a:t> </a:t>
            </a:r>
            <a:r>
              <a:rPr lang="en-GB" dirty="0" err="1" smtClean="0"/>
              <a:t>satisfeitos</a:t>
            </a:r>
            <a:r>
              <a:rPr lang="en-GB" dirty="0" smtClean="0"/>
              <a:t>, </a:t>
            </a:r>
            <a:r>
              <a:rPr lang="en-GB" dirty="0" err="1" smtClean="0"/>
              <a:t>mas</a:t>
            </a:r>
            <a:r>
              <a:rPr lang="en-GB" dirty="0" smtClean="0"/>
              <a:t>...</a:t>
            </a:r>
          </a:p>
          <a:p>
            <a:endParaRPr lang="en-GB" dirty="0" smtClean="0"/>
          </a:p>
          <a:p>
            <a:r>
              <a:rPr lang="en-GB" dirty="0" err="1" smtClean="0"/>
              <a:t>Maior</a:t>
            </a:r>
            <a:r>
              <a:rPr lang="en-GB" dirty="0" smtClean="0"/>
              <a:t> </a:t>
            </a:r>
            <a:r>
              <a:rPr lang="en-GB" dirty="0" err="1" smtClean="0"/>
              <a:t>transparência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seleção</a:t>
            </a:r>
            <a:r>
              <a:rPr lang="en-GB" dirty="0" smtClean="0"/>
              <a:t>/</a:t>
            </a:r>
            <a:r>
              <a:rPr lang="en-GB" dirty="0" err="1" smtClean="0"/>
              <a:t>qualificação</a:t>
            </a:r>
            <a:endParaRPr lang="en-GB" dirty="0" smtClean="0"/>
          </a:p>
          <a:p>
            <a:pPr lvl="1"/>
            <a:r>
              <a:rPr lang="en-GB" dirty="0" err="1" smtClean="0"/>
              <a:t>Atender</a:t>
            </a:r>
            <a:r>
              <a:rPr lang="en-GB" dirty="0" smtClean="0"/>
              <a:t> </a:t>
            </a:r>
            <a:r>
              <a:rPr lang="en-GB" dirty="0" err="1" smtClean="0"/>
              <a:t>aos</a:t>
            </a:r>
            <a:r>
              <a:rPr lang="en-GB" dirty="0" smtClean="0"/>
              <a:t> </a:t>
            </a:r>
            <a:r>
              <a:rPr lang="en-GB" dirty="0" err="1" smtClean="0"/>
              <a:t>pedidos</a:t>
            </a:r>
            <a:r>
              <a:rPr lang="en-GB" dirty="0" smtClean="0"/>
              <a:t> </a:t>
            </a:r>
            <a:r>
              <a:rPr lang="en-GB" dirty="0" smtClean="0"/>
              <a:t>de </a:t>
            </a:r>
            <a:r>
              <a:rPr lang="en-GB" dirty="0" err="1" smtClean="0"/>
              <a:t>revisão</a:t>
            </a:r>
            <a:r>
              <a:rPr lang="en-GB" dirty="0" smtClean="0"/>
              <a:t> de </a:t>
            </a:r>
            <a:r>
              <a:rPr lang="en-GB" dirty="0" err="1" smtClean="0"/>
              <a:t>prova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err="1" smtClean="0"/>
              <a:t>Criação</a:t>
            </a:r>
            <a:r>
              <a:rPr lang="en-GB" dirty="0" smtClean="0"/>
              <a:t> de </a:t>
            </a:r>
            <a:r>
              <a:rPr lang="en-GB" dirty="0" err="1" smtClean="0"/>
              <a:t>disciplinas</a:t>
            </a:r>
            <a:r>
              <a:rPr lang="en-GB" dirty="0" smtClean="0"/>
              <a:t> </a:t>
            </a:r>
            <a:r>
              <a:rPr lang="en-GB" dirty="0" err="1" smtClean="0"/>
              <a:t>obrigatórias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Estatística</a:t>
            </a:r>
            <a:r>
              <a:rPr lang="en-GB" dirty="0" smtClean="0"/>
              <a:t> e </a:t>
            </a:r>
            <a:r>
              <a:rPr lang="en-GB" dirty="0" err="1" smtClean="0"/>
              <a:t>Metodologia</a:t>
            </a:r>
            <a:r>
              <a:rPr lang="en-GB" dirty="0" smtClean="0"/>
              <a:t> </a:t>
            </a:r>
            <a:r>
              <a:rPr lang="en-GB" dirty="0" err="1" smtClean="0"/>
              <a:t>Científica</a:t>
            </a:r>
            <a:endParaRPr lang="en-GB" dirty="0" smtClean="0"/>
          </a:p>
          <a:p>
            <a:pPr lvl="1"/>
            <a:r>
              <a:rPr lang="en-GB" dirty="0" smtClean="0"/>
              <a:t>Logo no </a:t>
            </a:r>
            <a:r>
              <a:rPr lang="en-GB" dirty="0" err="1" smtClean="0"/>
              <a:t>primeiro</a:t>
            </a:r>
            <a:r>
              <a:rPr lang="en-GB" dirty="0" smtClean="0"/>
              <a:t> </a:t>
            </a:r>
            <a:r>
              <a:rPr lang="en-GB" dirty="0" err="1" smtClean="0"/>
              <a:t>semestre</a:t>
            </a:r>
            <a:r>
              <a:rPr lang="en-GB" dirty="0" smtClean="0"/>
              <a:t> de </a:t>
            </a:r>
            <a:r>
              <a:rPr lang="en-GB" dirty="0" err="1" smtClean="0"/>
              <a:t>curso</a:t>
            </a:r>
            <a:endParaRPr lang="en-GB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PPG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Aquicultura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Pelo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foi</a:t>
            </a:r>
            <a:r>
              <a:rPr lang="en-GB" dirty="0" smtClean="0"/>
              <a:t> </a:t>
            </a:r>
            <a:r>
              <a:rPr lang="en-GB" dirty="0" err="1" smtClean="0"/>
              <a:t>visto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pesquisa</a:t>
            </a:r>
            <a:r>
              <a:rPr lang="en-GB" dirty="0" smtClean="0"/>
              <a:t> de </a:t>
            </a:r>
            <a:r>
              <a:rPr lang="en-GB" dirty="0" err="1" smtClean="0"/>
              <a:t>opinão</a:t>
            </a:r>
            <a:r>
              <a:rPr lang="en-GB" dirty="0" smtClean="0"/>
              <a:t>:</a:t>
            </a:r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Ninguém</a:t>
            </a:r>
            <a:r>
              <a:rPr lang="en-GB" dirty="0" smtClean="0"/>
              <a:t> </a:t>
            </a:r>
            <a:r>
              <a:rPr lang="en-GB" dirty="0" err="1" smtClean="0"/>
              <a:t>reclamou</a:t>
            </a:r>
            <a:r>
              <a:rPr lang="en-GB" dirty="0" smtClean="0"/>
              <a:t> de </a:t>
            </a:r>
            <a:r>
              <a:rPr lang="en-GB" dirty="0" err="1" smtClean="0"/>
              <a:t>falta</a:t>
            </a:r>
            <a:r>
              <a:rPr lang="en-GB" dirty="0" smtClean="0"/>
              <a:t> de </a:t>
            </a:r>
            <a:r>
              <a:rPr lang="en-GB" dirty="0" err="1" smtClean="0"/>
              <a:t>orientação</a:t>
            </a:r>
            <a:r>
              <a:rPr lang="en-GB" dirty="0" smtClean="0"/>
              <a:t> de </a:t>
            </a:r>
            <a:r>
              <a:rPr lang="en-GB" dirty="0" err="1" smtClean="0"/>
              <a:t>professores</a:t>
            </a:r>
            <a:r>
              <a:rPr lang="en-GB" dirty="0" smtClean="0"/>
              <a:t>, </a:t>
            </a:r>
            <a:r>
              <a:rPr lang="en-GB" dirty="0" err="1" smtClean="0"/>
              <a:t>nem</a:t>
            </a:r>
            <a:r>
              <a:rPr lang="en-GB" dirty="0" smtClean="0"/>
              <a:t> de </a:t>
            </a:r>
            <a:r>
              <a:rPr lang="en-GB" dirty="0" err="1" smtClean="0"/>
              <a:t>projetos</a:t>
            </a:r>
            <a:r>
              <a:rPr lang="en-GB" dirty="0" smtClean="0"/>
              <a:t> de </a:t>
            </a:r>
            <a:r>
              <a:rPr lang="en-GB" dirty="0" err="1" smtClean="0"/>
              <a:t>pesquisa</a:t>
            </a:r>
            <a:r>
              <a:rPr lang="en-GB" dirty="0" smtClean="0"/>
              <a:t> (</a:t>
            </a:r>
            <a:r>
              <a:rPr lang="en-GB" dirty="0" err="1" smtClean="0"/>
              <a:t>pelo</a:t>
            </a:r>
            <a:r>
              <a:rPr lang="en-GB" dirty="0" smtClean="0"/>
              <a:t> </a:t>
            </a:r>
            <a:r>
              <a:rPr lang="en-GB" dirty="0" err="1" smtClean="0"/>
              <a:t>menos</a:t>
            </a:r>
            <a:r>
              <a:rPr lang="en-GB" dirty="0" smtClean="0"/>
              <a:t> </a:t>
            </a:r>
            <a:r>
              <a:rPr lang="en-GB" dirty="0" err="1" smtClean="0"/>
              <a:t>não</a:t>
            </a:r>
            <a:r>
              <a:rPr lang="en-GB" dirty="0" smtClean="0"/>
              <a:t> </a:t>
            </a:r>
            <a:r>
              <a:rPr lang="en-GB" dirty="0" err="1" smtClean="0"/>
              <a:t>diretamente</a:t>
            </a:r>
            <a:r>
              <a:rPr lang="en-GB" dirty="0" smtClean="0"/>
              <a:t>...)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Grande </a:t>
            </a:r>
            <a:r>
              <a:rPr lang="en-GB" dirty="0" err="1" smtClean="0"/>
              <a:t>maioria</a:t>
            </a:r>
            <a:r>
              <a:rPr lang="en-GB" dirty="0" smtClean="0"/>
              <a:t> </a:t>
            </a:r>
            <a:r>
              <a:rPr lang="en-GB" dirty="0" err="1" smtClean="0"/>
              <a:t>abordou</a:t>
            </a:r>
            <a:r>
              <a:rPr lang="en-GB" dirty="0" smtClean="0"/>
              <a:t> o </a:t>
            </a:r>
            <a:r>
              <a:rPr lang="en-GB" dirty="0" err="1" smtClean="0"/>
              <a:t>assunto</a:t>
            </a:r>
            <a:r>
              <a:rPr lang="en-GB" dirty="0" smtClean="0"/>
              <a:t> “</a:t>
            </a:r>
            <a:r>
              <a:rPr lang="en-GB" dirty="0" err="1" smtClean="0"/>
              <a:t>disciplinas</a:t>
            </a:r>
            <a:r>
              <a:rPr lang="en-GB" dirty="0" smtClean="0"/>
              <a:t>” e “</a:t>
            </a:r>
            <a:r>
              <a:rPr lang="en-GB" dirty="0" err="1" smtClean="0"/>
              <a:t>aulas</a:t>
            </a:r>
            <a:r>
              <a:rPr lang="en-GB" dirty="0" smtClean="0"/>
              <a:t>”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Conclusão</a:t>
            </a:r>
            <a:r>
              <a:rPr lang="en-GB" dirty="0" smtClean="0"/>
              <a:t>: </a:t>
            </a:r>
            <a:r>
              <a:rPr lang="en-GB" dirty="0" smtClean="0"/>
              <a:t>o </a:t>
            </a:r>
            <a:r>
              <a:rPr lang="en-GB" dirty="0" err="1" smtClean="0"/>
              <a:t>problema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pós</a:t>
            </a:r>
            <a:r>
              <a:rPr lang="en-GB" dirty="0" smtClean="0"/>
              <a:t> no IO é o ENSINO</a:t>
            </a:r>
            <a:r>
              <a:rPr lang="en-GB" dirty="0" smtClean="0"/>
              <a:t>!!!</a:t>
            </a:r>
          </a:p>
          <a:p>
            <a:pPr lvl="1"/>
            <a:endParaRPr lang="en-GB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Considerações</a:t>
            </a:r>
            <a:r>
              <a:rPr lang="en-GB" dirty="0" smtClean="0"/>
              <a:t> </a:t>
            </a:r>
            <a:r>
              <a:rPr lang="en-GB" dirty="0" err="1" smtClean="0"/>
              <a:t>Finais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50912" y="2791469"/>
            <a:ext cx="8229600" cy="4525963"/>
          </a:xfrm>
        </p:spPr>
        <p:txBody>
          <a:bodyPr/>
          <a:lstStyle/>
          <a:p>
            <a:r>
              <a:rPr lang="en-GB" dirty="0" err="1" smtClean="0"/>
              <a:t>Está</a:t>
            </a:r>
            <a:r>
              <a:rPr lang="en-GB" dirty="0" smtClean="0"/>
              <a:t> </a:t>
            </a:r>
            <a:r>
              <a:rPr lang="en-GB" dirty="0" err="1" smtClean="0"/>
              <a:t>aberta</a:t>
            </a:r>
            <a:r>
              <a:rPr lang="en-GB" dirty="0" smtClean="0"/>
              <a:t> a </a:t>
            </a:r>
            <a:r>
              <a:rPr lang="en-GB" dirty="0" err="1" smtClean="0"/>
              <a:t>sessão</a:t>
            </a:r>
            <a:r>
              <a:rPr lang="en-GB" dirty="0" smtClean="0"/>
              <a:t> de </a:t>
            </a:r>
            <a:r>
              <a:rPr lang="en-GB" dirty="0" err="1" smtClean="0"/>
              <a:t>discussões</a:t>
            </a:r>
            <a:r>
              <a:rPr lang="en-GB" dirty="0" smtClean="0"/>
              <a:t>...</a:t>
            </a:r>
            <a:endParaRPr lang="en-GB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2778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Obrigado </a:t>
            </a:r>
            <a:r>
              <a:rPr lang="en-GB" dirty="0" err="1" smtClean="0"/>
              <a:t>pela</a:t>
            </a:r>
            <a:r>
              <a:rPr lang="en-GB" dirty="0" smtClean="0"/>
              <a:t> </a:t>
            </a:r>
            <a:r>
              <a:rPr lang="en-GB" dirty="0" err="1" smtClean="0"/>
              <a:t>atenção</a:t>
            </a:r>
            <a:r>
              <a:rPr lang="en-GB" dirty="0" smtClean="0"/>
              <a:t>!</a:t>
            </a:r>
            <a:endParaRPr lang="en-GB" dirty="0"/>
          </a:p>
        </p:txBody>
      </p:sp>
      <p:pic>
        <p:nvPicPr>
          <p:cNvPr id="4" name="Picture 2" descr="C:\Users\Milton\Desktop\palestra alunos PG IO\i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717032"/>
            <a:ext cx="1405533" cy="1593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Perguntas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Satisfação</a:t>
            </a:r>
            <a:r>
              <a:rPr lang="en-GB" dirty="0" smtClean="0"/>
              <a:t> </a:t>
            </a:r>
            <a:r>
              <a:rPr lang="en-GB" dirty="0" smtClean="0"/>
              <a:t>do </a:t>
            </a:r>
            <a:r>
              <a:rPr lang="en-GB" dirty="0" err="1" smtClean="0"/>
              <a:t>aluno</a:t>
            </a:r>
            <a:endParaRPr lang="en-GB" dirty="0" smtClean="0"/>
          </a:p>
          <a:p>
            <a:r>
              <a:rPr lang="en-GB" dirty="0" err="1" smtClean="0"/>
              <a:t>Pontos</a:t>
            </a:r>
            <a:r>
              <a:rPr lang="en-GB" dirty="0" smtClean="0"/>
              <a:t> </a:t>
            </a:r>
            <a:r>
              <a:rPr lang="en-GB" dirty="0" err="1" smtClean="0"/>
              <a:t>positivos</a:t>
            </a:r>
            <a:r>
              <a:rPr lang="en-GB" dirty="0" smtClean="0"/>
              <a:t>/</a:t>
            </a:r>
            <a:r>
              <a:rPr lang="en-GB" dirty="0" err="1" smtClean="0"/>
              <a:t>negativos</a:t>
            </a:r>
            <a:endParaRPr lang="en-GB" dirty="0" smtClean="0"/>
          </a:p>
          <a:p>
            <a:r>
              <a:rPr lang="en-GB" dirty="0" err="1" smtClean="0"/>
              <a:t>Sugestões</a:t>
            </a:r>
            <a:r>
              <a:rPr lang="en-GB" dirty="0" smtClean="0"/>
              <a:t> de </a:t>
            </a:r>
            <a:r>
              <a:rPr lang="en-GB" dirty="0" err="1" smtClean="0"/>
              <a:t>mudança</a:t>
            </a:r>
            <a:r>
              <a:rPr lang="en-GB" dirty="0" smtClean="0"/>
              <a:t>/</a:t>
            </a:r>
            <a:r>
              <a:rPr lang="en-GB" dirty="0" err="1" smtClean="0"/>
              <a:t>melhorias</a:t>
            </a:r>
            <a:r>
              <a:rPr lang="en-GB" dirty="0" smtClean="0"/>
              <a:t>/etc</a:t>
            </a:r>
          </a:p>
          <a:p>
            <a:r>
              <a:rPr lang="en-GB" dirty="0" err="1" smtClean="0"/>
              <a:t>Algo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gostaria</a:t>
            </a:r>
            <a:r>
              <a:rPr lang="en-GB" dirty="0" smtClean="0"/>
              <a:t> de </a:t>
            </a:r>
            <a:r>
              <a:rPr lang="en-GB" dirty="0" err="1" smtClean="0"/>
              <a:t>acrescentar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Respostas</a:t>
            </a:r>
            <a:r>
              <a:rPr lang="en-GB" dirty="0" smtClean="0"/>
              <a:t> </a:t>
            </a:r>
            <a:r>
              <a:rPr lang="en-GB" dirty="0" err="1" smtClean="0"/>
              <a:t>muito</a:t>
            </a:r>
            <a:r>
              <a:rPr lang="en-GB" dirty="0" smtClean="0"/>
              <a:t> </a:t>
            </a:r>
            <a:r>
              <a:rPr lang="en-GB" dirty="0" err="1" smtClean="0"/>
              <a:t>diversas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cada</a:t>
            </a:r>
            <a:r>
              <a:rPr lang="en-GB" dirty="0" smtClean="0"/>
              <a:t> PPG</a:t>
            </a:r>
          </a:p>
          <a:p>
            <a:pPr lvl="1"/>
            <a:r>
              <a:rPr lang="en-GB" dirty="0" err="1" smtClean="0"/>
              <a:t>Foram</a:t>
            </a:r>
            <a:r>
              <a:rPr lang="en-GB" dirty="0" smtClean="0"/>
              <a:t> </a:t>
            </a:r>
            <a:r>
              <a:rPr lang="en-GB" dirty="0" err="1" smtClean="0"/>
              <a:t>apresentados</a:t>
            </a:r>
            <a:r>
              <a:rPr lang="en-GB" dirty="0" smtClean="0"/>
              <a:t> </a:t>
            </a:r>
            <a:r>
              <a:rPr lang="en-GB" dirty="0" err="1" smtClean="0"/>
              <a:t>separadamente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Pesquisa</a:t>
            </a:r>
            <a:r>
              <a:rPr lang="en-GB" dirty="0" smtClean="0"/>
              <a:t> de </a:t>
            </a:r>
            <a:r>
              <a:rPr lang="en-GB" dirty="0" err="1" smtClean="0"/>
              <a:t>opinião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4" descr="C:\Users\Milton\Desktop\palestra alunos PG IO\ppgo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268760"/>
            <a:ext cx="3962653" cy="3864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PPG </a:t>
            </a:r>
            <a:r>
              <a:rPr lang="en-GB" dirty="0" err="1" smtClean="0"/>
              <a:t>Oceanografia</a:t>
            </a:r>
            <a:r>
              <a:rPr lang="en-GB" dirty="0" smtClean="0"/>
              <a:t> </a:t>
            </a:r>
            <a:r>
              <a:rPr lang="en-GB" dirty="0" err="1" smtClean="0"/>
              <a:t>Biológica</a:t>
            </a:r>
            <a:endParaRPr lang="en-GB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err="1" smtClean="0"/>
              <a:t>Satisfação</a:t>
            </a:r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sz="1900" dirty="0" err="1" smtClean="0"/>
              <a:t>Alunos</a:t>
            </a:r>
            <a:r>
              <a:rPr lang="en-GB" sz="1900" dirty="0" smtClean="0"/>
              <a:t> no </a:t>
            </a:r>
            <a:r>
              <a:rPr lang="en-GB" sz="1900" dirty="0" err="1" smtClean="0"/>
              <a:t>programa</a:t>
            </a:r>
            <a:r>
              <a:rPr lang="en-GB" sz="1900" dirty="0" smtClean="0"/>
              <a:t>: ~120</a:t>
            </a:r>
          </a:p>
          <a:p>
            <a:r>
              <a:rPr lang="en-GB" sz="1900" dirty="0" err="1" smtClean="0"/>
              <a:t>Responderam</a:t>
            </a:r>
            <a:r>
              <a:rPr lang="en-GB" sz="1900" dirty="0" smtClean="0"/>
              <a:t> a </a:t>
            </a:r>
            <a:r>
              <a:rPr lang="en-GB" sz="1900" dirty="0" err="1" smtClean="0"/>
              <a:t>pesquisa</a:t>
            </a:r>
            <a:r>
              <a:rPr lang="en-GB" sz="1900" dirty="0" smtClean="0"/>
              <a:t>: 12</a:t>
            </a:r>
            <a:endParaRPr lang="en-GB" sz="1900" dirty="0"/>
          </a:p>
          <a:p>
            <a:r>
              <a:rPr lang="en-GB" sz="1900" dirty="0" err="1" smtClean="0"/>
              <a:t>Representação</a:t>
            </a:r>
            <a:r>
              <a:rPr lang="en-GB" sz="1900" dirty="0" smtClean="0"/>
              <a:t> de ~10%</a:t>
            </a:r>
          </a:p>
        </p:txBody>
      </p:sp>
      <p:graphicFrame>
        <p:nvGraphicFramePr>
          <p:cNvPr id="5" name="Gráfico 4"/>
          <p:cNvGraphicFramePr/>
          <p:nvPr/>
        </p:nvGraphicFramePr>
        <p:xfrm>
          <a:off x="2267744" y="18448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b="1" dirty="0" smtClean="0"/>
          </a:p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positivos</a:t>
            </a:r>
            <a:endParaRPr lang="en-GB" b="1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Disciplinas</a:t>
            </a:r>
            <a:r>
              <a:rPr lang="en-GB" dirty="0" smtClean="0"/>
              <a:t> (boa </a:t>
            </a:r>
            <a:r>
              <a:rPr lang="en-GB" dirty="0" err="1" smtClean="0"/>
              <a:t>qualidade</a:t>
            </a:r>
            <a:r>
              <a:rPr lang="en-GB" dirty="0" smtClean="0"/>
              <a:t>, </a:t>
            </a:r>
            <a:r>
              <a:rPr lang="en-GB" dirty="0" err="1" smtClean="0"/>
              <a:t>muitos</a:t>
            </a:r>
            <a:r>
              <a:rPr lang="en-GB" dirty="0" smtClean="0"/>
              <a:t> </a:t>
            </a:r>
            <a:r>
              <a:rPr lang="en-GB" dirty="0" err="1" smtClean="0"/>
              <a:t>Tóp</a:t>
            </a:r>
            <a:r>
              <a:rPr lang="en-GB" dirty="0" smtClean="0"/>
              <a:t>. </a:t>
            </a:r>
            <a:r>
              <a:rPr lang="en-GB" dirty="0" err="1" smtClean="0"/>
              <a:t>Especiais</a:t>
            </a:r>
            <a:r>
              <a:rPr lang="en-GB" dirty="0" smtClean="0"/>
              <a:t>)</a:t>
            </a:r>
            <a:endParaRPr lang="en-GB" dirty="0" smtClean="0"/>
          </a:p>
          <a:p>
            <a:pPr lvl="1"/>
            <a:r>
              <a:rPr lang="en-GB" dirty="0" err="1" smtClean="0"/>
              <a:t>Professores</a:t>
            </a:r>
            <a:r>
              <a:rPr lang="en-GB" dirty="0" smtClean="0"/>
              <a:t> (inclusive </a:t>
            </a:r>
            <a:r>
              <a:rPr lang="en-GB" dirty="0" err="1" smtClean="0"/>
              <a:t>pós</a:t>
            </a:r>
            <a:r>
              <a:rPr lang="en-GB" dirty="0" smtClean="0"/>
              <a:t>-docs </a:t>
            </a:r>
            <a:r>
              <a:rPr lang="en-GB" dirty="0" err="1" smtClean="0"/>
              <a:t>dando</a:t>
            </a:r>
            <a:r>
              <a:rPr lang="en-GB" dirty="0" smtClean="0"/>
              <a:t> </a:t>
            </a:r>
            <a:r>
              <a:rPr lang="en-GB" dirty="0" err="1" smtClean="0"/>
              <a:t>aula</a:t>
            </a:r>
            <a:r>
              <a:rPr lang="en-GB" dirty="0" smtClean="0"/>
              <a:t>)</a:t>
            </a:r>
            <a:endParaRPr lang="en-GB" dirty="0" smtClean="0"/>
          </a:p>
          <a:p>
            <a:pPr lvl="1"/>
            <a:r>
              <a:rPr lang="en-GB" dirty="0" err="1" smtClean="0"/>
              <a:t>Infraestrutura</a:t>
            </a:r>
            <a:r>
              <a:rPr lang="en-GB" dirty="0" smtClean="0"/>
              <a:t> (</a:t>
            </a:r>
            <a:r>
              <a:rPr lang="en-GB" dirty="0" err="1" smtClean="0"/>
              <a:t>laboratórios</a:t>
            </a:r>
            <a:r>
              <a:rPr lang="en-GB" dirty="0" smtClean="0"/>
              <a:t>, </a:t>
            </a:r>
            <a:r>
              <a:rPr lang="en-GB" dirty="0" err="1" smtClean="0"/>
              <a:t>biblioteca</a:t>
            </a:r>
            <a:r>
              <a:rPr lang="en-GB" dirty="0" smtClean="0"/>
              <a:t>, </a:t>
            </a:r>
            <a:r>
              <a:rPr lang="en-GB" dirty="0" err="1" smtClean="0"/>
              <a:t>viatura</a:t>
            </a:r>
            <a:r>
              <a:rPr lang="en-GB" dirty="0" smtClean="0"/>
              <a:t>, etc)</a:t>
            </a:r>
          </a:p>
          <a:p>
            <a:pPr lvl="1"/>
            <a:r>
              <a:rPr lang="en-GB" dirty="0" err="1" smtClean="0"/>
              <a:t>Acompanhamento</a:t>
            </a:r>
            <a:r>
              <a:rPr lang="en-GB" dirty="0" smtClean="0"/>
              <a:t> (</a:t>
            </a:r>
            <a:r>
              <a:rPr lang="en-GB" dirty="0" err="1" smtClean="0"/>
              <a:t>banca</a:t>
            </a:r>
            <a:r>
              <a:rPr lang="en-GB" dirty="0" smtClean="0"/>
              <a:t>, </a:t>
            </a:r>
            <a:r>
              <a:rPr lang="en-GB" dirty="0" err="1" smtClean="0"/>
              <a:t>relatórios</a:t>
            </a:r>
            <a:r>
              <a:rPr lang="en-GB" dirty="0" smtClean="0"/>
              <a:t> </a:t>
            </a:r>
            <a:r>
              <a:rPr lang="en-GB" dirty="0" err="1" smtClean="0"/>
              <a:t>semestrais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Apoio</a:t>
            </a:r>
            <a:r>
              <a:rPr lang="en-GB" dirty="0" smtClean="0"/>
              <a:t> </a:t>
            </a:r>
            <a:r>
              <a:rPr lang="en-GB" dirty="0" err="1" smtClean="0"/>
              <a:t>financeiro</a:t>
            </a:r>
            <a:r>
              <a:rPr lang="en-GB" dirty="0" smtClean="0"/>
              <a:t> (</a:t>
            </a:r>
            <a:r>
              <a:rPr lang="en-GB" dirty="0" err="1" smtClean="0"/>
              <a:t>muitas</a:t>
            </a:r>
            <a:r>
              <a:rPr lang="en-GB" dirty="0" smtClean="0"/>
              <a:t> </a:t>
            </a:r>
            <a:r>
              <a:rPr lang="en-GB" dirty="0" err="1" smtClean="0"/>
              <a:t>bolsas</a:t>
            </a:r>
            <a:r>
              <a:rPr lang="en-GB" dirty="0" smtClean="0"/>
              <a:t>, </a:t>
            </a:r>
            <a:r>
              <a:rPr lang="en-GB" dirty="0" err="1" smtClean="0"/>
              <a:t>verba</a:t>
            </a:r>
            <a:r>
              <a:rPr lang="en-GB" dirty="0" smtClean="0"/>
              <a:t> PROAP)</a:t>
            </a:r>
          </a:p>
          <a:p>
            <a:pPr lvl="1"/>
            <a:r>
              <a:rPr lang="en-GB" dirty="0" err="1" smtClean="0"/>
              <a:t>Defesa</a:t>
            </a:r>
            <a:r>
              <a:rPr lang="en-GB" dirty="0" smtClean="0"/>
              <a:t> </a:t>
            </a:r>
            <a:r>
              <a:rPr lang="en-GB" dirty="0" err="1" smtClean="0"/>
              <a:t>dissertação</a:t>
            </a:r>
            <a:r>
              <a:rPr lang="en-GB" dirty="0" smtClean="0"/>
              <a:t>/</a:t>
            </a:r>
            <a:r>
              <a:rPr lang="en-GB" dirty="0" err="1" smtClean="0"/>
              <a:t>tese</a:t>
            </a:r>
            <a:r>
              <a:rPr lang="en-GB" dirty="0" smtClean="0"/>
              <a:t> </a:t>
            </a:r>
            <a:r>
              <a:rPr lang="en-GB" dirty="0" err="1" smtClean="0"/>
              <a:t>condicionada</a:t>
            </a:r>
            <a:r>
              <a:rPr lang="en-GB" dirty="0" smtClean="0"/>
              <a:t> </a:t>
            </a:r>
            <a:r>
              <a:rPr lang="en-GB" dirty="0" err="1" smtClean="0"/>
              <a:t>pela</a:t>
            </a:r>
            <a:r>
              <a:rPr lang="en-GB" dirty="0" smtClean="0"/>
              <a:t> </a:t>
            </a:r>
            <a:r>
              <a:rPr lang="en-GB" dirty="0" err="1" smtClean="0"/>
              <a:t>submissão</a:t>
            </a:r>
            <a:r>
              <a:rPr lang="en-GB" dirty="0" smtClean="0"/>
              <a:t> do </a:t>
            </a:r>
            <a:r>
              <a:rPr lang="en-GB" dirty="0" err="1" smtClean="0"/>
              <a:t>artigo</a:t>
            </a:r>
            <a:endParaRPr lang="en-GB" dirty="0" smtClean="0"/>
          </a:p>
          <a:p>
            <a:pPr lvl="1"/>
            <a:r>
              <a:rPr lang="en-GB" dirty="0" smtClean="0"/>
              <a:t>CAPES </a:t>
            </a:r>
            <a:r>
              <a:rPr lang="en-GB" dirty="0" err="1" smtClean="0"/>
              <a:t>nível</a:t>
            </a:r>
            <a:r>
              <a:rPr lang="en-GB" dirty="0" smtClean="0"/>
              <a:t> </a:t>
            </a:r>
            <a:r>
              <a:rPr lang="en-GB" dirty="0" smtClean="0"/>
              <a:t>6 (</a:t>
            </a:r>
            <a:r>
              <a:rPr lang="en-GB" dirty="0" err="1" smtClean="0"/>
              <a:t>alunos</a:t>
            </a:r>
            <a:r>
              <a:rPr lang="en-GB" dirty="0" smtClean="0"/>
              <a:t> </a:t>
            </a:r>
            <a:r>
              <a:rPr lang="en-GB" dirty="0" err="1" smtClean="0"/>
              <a:t>orgulhosos</a:t>
            </a:r>
            <a:r>
              <a:rPr lang="en-GB" dirty="0" smtClean="0"/>
              <a:t>)</a:t>
            </a:r>
            <a:endParaRPr lang="en-GB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PPG </a:t>
            </a:r>
            <a:r>
              <a:rPr lang="en-GB" dirty="0" err="1" smtClean="0"/>
              <a:t>Oceanografia</a:t>
            </a:r>
            <a:r>
              <a:rPr lang="en-GB" dirty="0" smtClean="0"/>
              <a:t> </a:t>
            </a:r>
            <a:r>
              <a:rPr lang="en-GB" dirty="0" err="1" smtClean="0"/>
              <a:t>Biológica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negativos</a:t>
            </a:r>
            <a:endParaRPr lang="en-GB" b="1" dirty="0" smtClean="0"/>
          </a:p>
          <a:p>
            <a:pPr lvl="1"/>
            <a:endParaRPr lang="en-GB" dirty="0" smtClean="0"/>
          </a:p>
          <a:p>
            <a:pPr lvl="1"/>
            <a:r>
              <a:rPr lang="en-GB" dirty="0" err="1" smtClean="0"/>
              <a:t>Modelo</a:t>
            </a:r>
            <a:r>
              <a:rPr lang="en-GB" dirty="0" smtClean="0"/>
              <a:t> de </a:t>
            </a:r>
            <a:r>
              <a:rPr lang="en-GB" dirty="0" err="1" smtClean="0"/>
              <a:t>qualificação</a:t>
            </a:r>
            <a:r>
              <a:rPr lang="en-GB" dirty="0" smtClean="0"/>
              <a:t> do </a:t>
            </a:r>
            <a:r>
              <a:rPr lang="en-GB" dirty="0" err="1" smtClean="0"/>
              <a:t>doutorado</a:t>
            </a:r>
            <a:endParaRPr lang="en-GB" dirty="0" smtClean="0"/>
          </a:p>
          <a:p>
            <a:pPr lvl="3"/>
            <a:r>
              <a:rPr lang="en-GB" dirty="0" err="1" smtClean="0"/>
              <a:t>Alteração</a:t>
            </a:r>
            <a:r>
              <a:rPr lang="en-GB" dirty="0" smtClean="0"/>
              <a:t> do </a:t>
            </a:r>
            <a:r>
              <a:rPr lang="en-GB" dirty="0" err="1" smtClean="0"/>
              <a:t>formato</a:t>
            </a:r>
            <a:r>
              <a:rPr lang="en-GB" dirty="0" smtClean="0"/>
              <a:t> </a:t>
            </a:r>
            <a:r>
              <a:rPr lang="en-GB" dirty="0" err="1" smtClean="0"/>
              <a:t>atual</a:t>
            </a:r>
            <a:endParaRPr lang="en-GB" dirty="0" smtClean="0"/>
          </a:p>
          <a:p>
            <a:pPr lvl="3"/>
            <a:r>
              <a:rPr lang="en-GB" dirty="0" err="1" smtClean="0"/>
              <a:t>Prova</a:t>
            </a:r>
            <a:r>
              <a:rPr lang="en-GB" dirty="0" smtClean="0"/>
              <a:t> </a:t>
            </a:r>
            <a:r>
              <a:rPr lang="en-GB" dirty="0" err="1" smtClean="0"/>
              <a:t>aplicada</a:t>
            </a:r>
            <a:r>
              <a:rPr lang="en-GB" dirty="0" smtClean="0"/>
              <a:t> </a:t>
            </a:r>
            <a:r>
              <a:rPr lang="en-GB" dirty="0" err="1" smtClean="0"/>
              <a:t>até</a:t>
            </a:r>
            <a:r>
              <a:rPr lang="en-GB" dirty="0" smtClean="0"/>
              <a:t> </a:t>
            </a:r>
            <a:r>
              <a:rPr lang="en-GB" dirty="0" smtClean="0"/>
              <a:t>2 </a:t>
            </a:r>
            <a:r>
              <a:rPr lang="en-GB" dirty="0" err="1" smtClean="0"/>
              <a:t>anos</a:t>
            </a:r>
            <a:r>
              <a:rPr lang="en-GB" dirty="0" smtClean="0"/>
              <a:t> </a:t>
            </a:r>
            <a:r>
              <a:rPr lang="en-GB" dirty="0" err="1" smtClean="0"/>
              <a:t>depois</a:t>
            </a:r>
            <a:r>
              <a:rPr lang="en-GB" dirty="0" smtClean="0"/>
              <a:t> do </a:t>
            </a:r>
            <a:r>
              <a:rPr lang="en-GB" dirty="0" err="1" smtClean="0"/>
              <a:t>ingresso</a:t>
            </a:r>
            <a:r>
              <a:rPr lang="en-GB" dirty="0" smtClean="0"/>
              <a:t> </a:t>
            </a:r>
            <a:endParaRPr lang="en-GB" dirty="0" smtClean="0"/>
          </a:p>
          <a:p>
            <a:pPr lvl="3"/>
            <a:r>
              <a:rPr lang="en-GB" dirty="0" err="1" smtClean="0"/>
              <a:t>Muito</a:t>
            </a:r>
            <a:r>
              <a:rPr lang="en-GB" dirty="0" smtClean="0"/>
              <a:t> tempo </a:t>
            </a:r>
            <a:r>
              <a:rPr lang="en-GB" dirty="0" err="1" smtClean="0"/>
              <a:t>investido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estudar</a:t>
            </a:r>
            <a:r>
              <a:rPr lang="en-GB" dirty="0" smtClean="0"/>
              <a:t>, </a:t>
            </a:r>
            <a:r>
              <a:rPr lang="en-GB" dirty="0" err="1" smtClean="0"/>
              <a:t>deixando</a:t>
            </a:r>
            <a:r>
              <a:rPr lang="en-GB" dirty="0" smtClean="0"/>
              <a:t> de </a:t>
            </a:r>
            <a:r>
              <a:rPr lang="en-GB" dirty="0" err="1" smtClean="0"/>
              <a:t>lado</a:t>
            </a:r>
            <a:r>
              <a:rPr lang="en-GB" dirty="0" smtClean="0"/>
              <a:t> </a:t>
            </a:r>
            <a:r>
              <a:rPr lang="en-GB" dirty="0" err="1" smtClean="0"/>
              <a:t>seu</a:t>
            </a:r>
            <a:r>
              <a:rPr lang="en-GB" dirty="0" smtClean="0"/>
              <a:t> </a:t>
            </a:r>
            <a:r>
              <a:rPr lang="en-GB" dirty="0" err="1" smtClean="0"/>
              <a:t>trabalho</a:t>
            </a:r>
            <a:r>
              <a:rPr lang="en-GB" dirty="0" smtClean="0"/>
              <a:t>, e </a:t>
            </a:r>
            <a:r>
              <a:rPr lang="en-GB" dirty="0" err="1" smtClean="0"/>
              <a:t>ainda</a:t>
            </a:r>
            <a:r>
              <a:rPr lang="en-GB" dirty="0" smtClean="0"/>
              <a:t> </a:t>
            </a:r>
            <a:r>
              <a:rPr lang="en-GB" dirty="0" err="1" smtClean="0"/>
              <a:t>corre</a:t>
            </a:r>
            <a:r>
              <a:rPr lang="en-GB" dirty="0" smtClean="0"/>
              <a:t> </a:t>
            </a:r>
            <a:r>
              <a:rPr lang="en-GB" dirty="0" err="1" smtClean="0"/>
              <a:t>risco</a:t>
            </a:r>
            <a:r>
              <a:rPr lang="en-GB" dirty="0" smtClean="0"/>
              <a:t> de </a:t>
            </a:r>
            <a:r>
              <a:rPr lang="en-GB" dirty="0" err="1" smtClean="0"/>
              <a:t>jubilamentos</a:t>
            </a:r>
            <a:r>
              <a:rPr lang="en-GB" dirty="0" smtClean="0"/>
              <a:t> </a:t>
            </a:r>
            <a:r>
              <a:rPr lang="en-GB" dirty="0" err="1" smtClean="0"/>
              <a:t>depois</a:t>
            </a:r>
            <a:r>
              <a:rPr lang="en-GB" dirty="0" smtClean="0"/>
              <a:t> de </a:t>
            </a:r>
            <a:r>
              <a:rPr lang="en-GB" dirty="0" err="1" smtClean="0"/>
              <a:t>todo</a:t>
            </a:r>
            <a:r>
              <a:rPr lang="en-GB" dirty="0" smtClean="0"/>
              <a:t> </a:t>
            </a:r>
            <a:r>
              <a:rPr lang="en-GB" dirty="0" err="1" smtClean="0"/>
              <a:t>esse</a:t>
            </a:r>
            <a:r>
              <a:rPr lang="en-GB" dirty="0" smtClean="0"/>
              <a:t> tempo</a:t>
            </a:r>
            <a:endParaRPr lang="en-GB" dirty="0" smtClean="0"/>
          </a:p>
          <a:p>
            <a:pPr lvl="3"/>
            <a:r>
              <a:rPr lang="en-GB" dirty="0" err="1" smtClean="0"/>
              <a:t>Sugestao</a:t>
            </a:r>
            <a:r>
              <a:rPr lang="en-GB" dirty="0" smtClean="0"/>
              <a:t> de </a:t>
            </a:r>
            <a:r>
              <a:rPr lang="en-GB" dirty="0" err="1" smtClean="0"/>
              <a:t>disciplinas</a:t>
            </a:r>
            <a:r>
              <a:rPr lang="en-GB" dirty="0" smtClean="0"/>
              <a:t> de </a:t>
            </a:r>
            <a:r>
              <a:rPr lang="en-GB" dirty="0" err="1" smtClean="0"/>
              <a:t>apoio</a:t>
            </a:r>
            <a:endParaRPr lang="en-GB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PPG </a:t>
            </a:r>
            <a:r>
              <a:rPr lang="en-GB" dirty="0" err="1" smtClean="0"/>
              <a:t>Oceanografia</a:t>
            </a:r>
            <a:r>
              <a:rPr lang="en-GB" dirty="0" smtClean="0"/>
              <a:t> </a:t>
            </a:r>
            <a:r>
              <a:rPr lang="en-GB" dirty="0" err="1" smtClean="0"/>
              <a:t>Biológica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b="1" dirty="0" err="1" smtClean="0"/>
              <a:t>Pontos</a:t>
            </a:r>
            <a:r>
              <a:rPr lang="en-GB" b="1" dirty="0" smtClean="0"/>
              <a:t> </a:t>
            </a:r>
            <a:r>
              <a:rPr lang="en-GB" b="1" dirty="0" err="1" smtClean="0"/>
              <a:t>negativos</a:t>
            </a:r>
            <a:endParaRPr lang="en-GB" b="1" dirty="0" smtClean="0"/>
          </a:p>
          <a:p>
            <a:pPr lvl="3">
              <a:buNone/>
            </a:pPr>
            <a:endParaRPr lang="en-GB" dirty="0" smtClean="0"/>
          </a:p>
          <a:p>
            <a:pPr lvl="1"/>
            <a:r>
              <a:rPr lang="en-GB" dirty="0" err="1" smtClean="0"/>
              <a:t>Entrega</a:t>
            </a:r>
            <a:r>
              <a:rPr lang="en-GB" dirty="0" smtClean="0"/>
              <a:t> de </a:t>
            </a:r>
            <a:r>
              <a:rPr lang="en-GB" dirty="0" err="1" smtClean="0"/>
              <a:t>projetos</a:t>
            </a:r>
            <a:endParaRPr lang="en-GB" dirty="0" smtClean="0"/>
          </a:p>
          <a:p>
            <a:pPr lvl="3"/>
            <a:r>
              <a:rPr lang="en-GB" dirty="0" err="1" smtClean="0"/>
              <a:t>muita</a:t>
            </a:r>
            <a:r>
              <a:rPr lang="en-GB" dirty="0" smtClean="0"/>
              <a:t> </a:t>
            </a:r>
            <a:r>
              <a:rPr lang="en-GB" dirty="0" err="1" smtClean="0"/>
              <a:t>burocracia</a:t>
            </a:r>
            <a:endParaRPr lang="en-GB" dirty="0" smtClean="0"/>
          </a:p>
          <a:p>
            <a:pPr lvl="3"/>
            <a:r>
              <a:rPr lang="en-GB" dirty="0" err="1" smtClean="0"/>
              <a:t>quantidade</a:t>
            </a:r>
            <a:r>
              <a:rPr lang="en-GB" dirty="0" smtClean="0"/>
              <a:t> de </a:t>
            </a:r>
            <a:r>
              <a:rPr lang="en-GB" dirty="0" err="1" smtClean="0"/>
              <a:t>cópias</a:t>
            </a:r>
            <a:r>
              <a:rPr lang="en-GB" dirty="0" smtClean="0"/>
              <a:t> </a:t>
            </a:r>
            <a:r>
              <a:rPr lang="en-GB" dirty="0" err="1" smtClean="0"/>
              <a:t>enorme</a:t>
            </a:r>
            <a:endParaRPr lang="en-GB" dirty="0" smtClean="0"/>
          </a:p>
          <a:p>
            <a:pPr lvl="3"/>
            <a:r>
              <a:rPr lang="en-GB" dirty="0" err="1" smtClean="0"/>
              <a:t>entrega</a:t>
            </a:r>
            <a:r>
              <a:rPr lang="en-GB" dirty="0" smtClean="0"/>
              <a:t> do </a:t>
            </a:r>
            <a:r>
              <a:rPr lang="en-GB" dirty="0" err="1" smtClean="0"/>
              <a:t>projeto</a:t>
            </a:r>
            <a:r>
              <a:rPr lang="en-GB" dirty="0" smtClean="0"/>
              <a:t> </a:t>
            </a:r>
            <a:r>
              <a:rPr lang="en-GB" dirty="0" err="1" smtClean="0"/>
              <a:t>pessoalmente</a:t>
            </a:r>
            <a:endParaRPr lang="en-GB" dirty="0" smtClean="0"/>
          </a:p>
          <a:p>
            <a:pPr lvl="3"/>
            <a:r>
              <a:rPr lang="en-GB" dirty="0" err="1" smtClean="0"/>
              <a:t>prazo</a:t>
            </a:r>
            <a:r>
              <a:rPr lang="en-GB" dirty="0" smtClean="0"/>
              <a:t> dos </a:t>
            </a:r>
            <a:r>
              <a:rPr lang="en-GB" dirty="0" err="1" smtClean="0"/>
              <a:t>professores</a:t>
            </a:r>
            <a:r>
              <a:rPr lang="en-GB" dirty="0" smtClean="0"/>
              <a:t> </a:t>
            </a:r>
            <a:r>
              <a:rPr lang="en-GB" dirty="0" err="1" smtClean="0"/>
              <a:t>muito</a:t>
            </a:r>
            <a:r>
              <a:rPr lang="en-GB" dirty="0" smtClean="0"/>
              <a:t> </a:t>
            </a:r>
            <a:r>
              <a:rPr lang="en-GB" dirty="0" err="1" smtClean="0"/>
              <a:t>demorado</a:t>
            </a:r>
            <a:r>
              <a:rPr lang="en-GB" dirty="0" smtClean="0"/>
              <a:t> (</a:t>
            </a:r>
            <a:r>
              <a:rPr lang="en-GB" dirty="0" err="1" smtClean="0"/>
              <a:t>muitas</a:t>
            </a:r>
            <a:r>
              <a:rPr lang="en-GB" dirty="0" smtClean="0"/>
              <a:t> </a:t>
            </a:r>
            <a:r>
              <a:rPr lang="en-GB" dirty="0" err="1" smtClean="0"/>
              <a:t>vezes</a:t>
            </a:r>
            <a:r>
              <a:rPr lang="en-GB" dirty="0" smtClean="0"/>
              <a:t> </a:t>
            </a:r>
            <a:r>
              <a:rPr lang="en-GB" dirty="0" err="1" smtClean="0"/>
              <a:t>depois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o </a:t>
            </a:r>
            <a:r>
              <a:rPr lang="en-GB" dirty="0" err="1" smtClean="0"/>
              <a:t>aluno</a:t>
            </a:r>
            <a:r>
              <a:rPr lang="en-GB" dirty="0" smtClean="0"/>
              <a:t> </a:t>
            </a:r>
            <a:r>
              <a:rPr lang="en-GB" dirty="0" err="1" smtClean="0"/>
              <a:t>já</a:t>
            </a:r>
            <a:r>
              <a:rPr lang="en-GB" dirty="0" smtClean="0"/>
              <a:t> </a:t>
            </a:r>
            <a:r>
              <a:rPr lang="en-GB" dirty="0" err="1" smtClean="0"/>
              <a:t>está</a:t>
            </a:r>
            <a:r>
              <a:rPr lang="en-GB" dirty="0" smtClean="0"/>
              <a:t> </a:t>
            </a:r>
            <a:r>
              <a:rPr lang="en-GB" dirty="0" err="1" smtClean="0"/>
              <a:t>em</a:t>
            </a:r>
            <a:r>
              <a:rPr lang="en-GB" dirty="0" smtClean="0"/>
              <a:t> campo </a:t>
            </a:r>
            <a:r>
              <a:rPr lang="en-GB" dirty="0" err="1" smtClean="0"/>
              <a:t>coletando</a:t>
            </a:r>
            <a:r>
              <a:rPr lang="en-GB" dirty="0" smtClean="0"/>
              <a:t> dado </a:t>
            </a:r>
            <a:r>
              <a:rPr lang="en-GB" dirty="0" err="1" smtClean="0"/>
              <a:t>para</a:t>
            </a:r>
            <a:r>
              <a:rPr lang="en-GB" dirty="0" smtClean="0"/>
              <a:t> o </a:t>
            </a:r>
            <a:r>
              <a:rPr lang="en-GB" dirty="0" err="1" smtClean="0"/>
              <a:t>trabalho</a:t>
            </a:r>
            <a:r>
              <a:rPr lang="en-GB" dirty="0" smtClean="0"/>
              <a:t>)</a:t>
            </a:r>
            <a:endParaRPr lang="en-GB" dirty="0" smtClean="0"/>
          </a:p>
          <a:p>
            <a:pPr lvl="3"/>
            <a:r>
              <a:rPr lang="pt-BR" i="1" dirty="0" smtClean="0"/>
              <a:t>“Não tem cabimento ficar tirando esse monte de cópia e ainda ter que se deslocar até a COMCUR numa época de recesso para o caso de alunos ingressados no meio do ano”</a:t>
            </a:r>
            <a:endParaRPr lang="en-GB" i="1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PPG </a:t>
            </a:r>
            <a:r>
              <a:rPr lang="en-GB" dirty="0" err="1" smtClean="0"/>
              <a:t>Oceanografia</a:t>
            </a:r>
            <a:r>
              <a:rPr lang="en-GB" dirty="0" smtClean="0"/>
              <a:t> </a:t>
            </a:r>
            <a:r>
              <a:rPr lang="en-GB" dirty="0" err="1" smtClean="0"/>
              <a:t>Biológica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672</TotalTime>
  <Words>1488</Words>
  <Application>Microsoft Office PowerPoint</Application>
  <PresentationFormat>Apresentação na tela (4:3)</PresentationFormat>
  <Paragraphs>291</Paragraphs>
  <Slides>35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Concurso</vt:lpstr>
      <vt:lpstr>Os cursos de Pós-Graduação do IO na visão de seus alunos</vt:lpstr>
      <vt:lpstr>Representação alunos PG conselho IO</vt:lpstr>
      <vt:lpstr>Pós-Graduação IO-FURG</vt:lpstr>
      <vt:lpstr>Pesquisa de opinião</vt:lpstr>
      <vt:lpstr>Slide 5</vt:lpstr>
      <vt:lpstr>PPG Oceanografia Biológica</vt:lpstr>
      <vt:lpstr>PPG Oceanografia Biológica</vt:lpstr>
      <vt:lpstr>PPG Oceanografia Biológica</vt:lpstr>
      <vt:lpstr>PPG Oceanografia Biológica</vt:lpstr>
      <vt:lpstr>PPG Oceanografia Biológica</vt:lpstr>
      <vt:lpstr>PPG Oceanografia Biológica</vt:lpstr>
      <vt:lpstr>PPG Oceanografia Biológica</vt:lpstr>
      <vt:lpstr>PPG Oceanografia Biológica</vt:lpstr>
      <vt:lpstr>Slide 14</vt:lpstr>
      <vt:lpstr>PPG Oceanografia Física, Química e Geológica</vt:lpstr>
      <vt:lpstr>PPG Oceanografia Física, Química e Geológica</vt:lpstr>
      <vt:lpstr>PPG Oceanografia Física, Química e Geológica</vt:lpstr>
      <vt:lpstr>PPG Oceanografia Física, Química e Geológica</vt:lpstr>
      <vt:lpstr>PPG Oceanografia Física, Química e Geológica</vt:lpstr>
      <vt:lpstr>PPG Oceanografia Física, Química e Geológica</vt:lpstr>
      <vt:lpstr>PPG Oceanografia Física, Química e Geológica</vt:lpstr>
      <vt:lpstr>PPG Oceanografia Física, Química e Geológica</vt:lpstr>
      <vt:lpstr>PPG Oceanografia Física, Química e Geológica</vt:lpstr>
      <vt:lpstr>PPG Oceanografia Física, Química e Geológica</vt:lpstr>
      <vt:lpstr>PPG Oceanografia Física, Química e Geológica</vt:lpstr>
      <vt:lpstr>PPG Oceanografia Física, Química e Geológica</vt:lpstr>
      <vt:lpstr>Slide 27</vt:lpstr>
      <vt:lpstr>PPG em Gerenciamento Costeiro</vt:lpstr>
      <vt:lpstr>PPG em Gerenciamento Costeiro</vt:lpstr>
      <vt:lpstr>PPG em Gerenciamento Costeiro</vt:lpstr>
      <vt:lpstr>PPG em Gerenciamento Costeiro</vt:lpstr>
      <vt:lpstr>Slide 32</vt:lpstr>
      <vt:lpstr>PPG em Aquicultura</vt:lpstr>
      <vt:lpstr>Considerações Finais</vt:lpstr>
      <vt:lpstr>Obrigado pela atenção!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cursos de Pós-Graduação do IO na visão de seus alunos</dc:title>
  <dc:creator>Milton</dc:creator>
  <cp:lastModifiedBy>Milton</cp:lastModifiedBy>
  <cp:revision>104</cp:revision>
  <dcterms:created xsi:type="dcterms:W3CDTF">2014-12-09T16:04:15Z</dcterms:created>
  <dcterms:modified xsi:type="dcterms:W3CDTF">2014-12-12T22:32:56Z</dcterms:modified>
</cp:coreProperties>
</file>